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8" r:id="rId2"/>
  </p:sldMasterIdLst>
  <p:notesMasterIdLst>
    <p:notesMasterId r:id="rId39"/>
  </p:notesMasterIdLst>
  <p:sldIdLst>
    <p:sldId id="259" r:id="rId3"/>
    <p:sldId id="878" r:id="rId4"/>
    <p:sldId id="855" r:id="rId5"/>
    <p:sldId id="877" r:id="rId6"/>
    <p:sldId id="875" r:id="rId7"/>
    <p:sldId id="854" r:id="rId8"/>
    <p:sldId id="901" r:id="rId9"/>
    <p:sldId id="902" r:id="rId10"/>
    <p:sldId id="903" r:id="rId11"/>
    <p:sldId id="856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79" r:id="rId20"/>
    <p:sldId id="864" r:id="rId21"/>
    <p:sldId id="865" r:id="rId22"/>
    <p:sldId id="866" r:id="rId23"/>
    <p:sldId id="867" r:id="rId24"/>
    <p:sldId id="868" r:id="rId25"/>
    <p:sldId id="869" r:id="rId26"/>
    <p:sldId id="870" r:id="rId27"/>
    <p:sldId id="871" r:id="rId28"/>
    <p:sldId id="872" r:id="rId29"/>
    <p:sldId id="873" r:id="rId30"/>
    <p:sldId id="900" r:id="rId31"/>
    <p:sldId id="895" r:id="rId32"/>
    <p:sldId id="896" r:id="rId33"/>
    <p:sldId id="899" r:id="rId34"/>
    <p:sldId id="898" r:id="rId35"/>
    <p:sldId id="891" r:id="rId36"/>
    <p:sldId id="897" r:id="rId37"/>
    <p:sldId id="824" r:id="rId38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6B957D6-D3AC-47CC-BCFF-9EC74994E9B1}">
          <p14:sldIdLst>
            <p14:sldId id="259"/>
            <p14:sldId id="878"/>
            <p14:sldId id="855"/>
            <p14:sldId id="877"/>
            <p14:sldId id="875"/>
            <p14:sldId id="854"/>
            <p14:sldId id="901"/>
            <p14:sldId id="902"/>
            <p14:sldId id="903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79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900"/>
            <p14:sldId id="895"/>
            <p14:sldId id="896"/>
            <p14:sldId id="899"/>
            <p14:sldId id="898"/>
            <p14:sldId id="891"/>
            <p14:sldId id="897"/>
            <p14:sldId id="8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USSEAU Axel-Jan" initials="RA" lastIdx="2" clrIdx="0">
    <p:extLst>
      <p:ext uri="{19B8F6BF-5375-455C-9EA6-DF929625EA0E}">
        <p15:presenceInfo xmlns:p15="http://schemas.microsoft.com/office/powerpoint/2012/main" userId="S-1-5-21-725345543-1993962763-1060284298-398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4F4F"/>
    <a:srgbClr val="141313"/>
    <a:srgbClr val="474746"/>
    <a:srgbClr val="323030"/>
    <a:srgbClr val="811A20"/>
    <a:srgbClr val="18233A"/>
    <a:srgbClr val="631D1D"/>
    <a:srgbClr val="62616E"/>
    <a:srgbClr val="053C7B"/>
    <a:srgbClr val="AC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84253" autoAdjust="0"/>
  </p:normalViewPr>
  <p:slideViewPr>
    <p:cSldViewPr>
      <p:cViewPr varScale="1">
        <p:scale>
          <a:sx n="102" d="100"/>
          <a:sy n="102" d="100"/>
        </p:scale>
        <p:origin x="21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CFDEE-A478-4E6E-8F16-1372C0DC3AB6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0F13F47-06A6-4840-87CB-7B19114FA71A}">
      <dgm:prSet phldrT="[Text]"/>
      <dgm:spPr/>
      <dgm:t>
        <a:bodyPr/>
        <a:lstStyle/>
        <a:p>
          <a:r>
            <a:rPr lang="en-US" noProof="0" dirty="0" smtClean="0"/>
            <a:t>List of proteins confidently identified in the experiments</a:t>
          </a:r>
          <a:endParaRPr lang="en-US" noProof="0" dirty="0"/>
        </a:p>
      </dgm:t>
    </dgm:pt>
    <dgm:pt modelId="{F7E321CC-CB8A-4EA9-9CD1-A5DC3383F182}" type="parTrans" cxnId="{B704895D-EE23-47CB-8673-54290AC05C9C}">
      <dgm:prSet/>
      <dgm:spPr/>
      <dgm:t>
        <a:bodyPr/>
        <a:lstStyle/>
        <a:p>
          <a:endParaRPr lang="en-US"/>
        </a:p>
      </dgm:t>
    </dgm:pt>
    <dgm:pt modelId="{B270041C-4549-48C3-B2A1-9AF56A33C17F}" type="sibTrans" cxnId="{B704895D-EE23-47CB-8673-54290AC05C9C}">
      <dgm:prSet/>
      <dgm:spPr/>
      <dgm:t>
        <a:bodyPr/>
        <a:lstStyle/>
        <a:p>
          <a:endParaRPr lang="en-US"/>
        </a:p>
      </dgm:t>
    </dgm:pt>
    <dgm:pt modelId="{4F150AB5-DA09-42E2-B1CA-8215612A6709}">
      <dgm:prSet phldrT="[Text]"/>
      <dgm:spPr/>
      <dgm:t>
        <a:bodyPr/>
        <a:lstStyle/>
        <a:p>
          <a:r>
            <a:rPr lang="en-US" noProof="0" dirty="0" smtClean="0"/>
            <a:t>For each condition query the peptides that belong to the protein over the multiple experiments</a:t>
          </a:r>
          <a:endParaRPr lang="en-US" noProof="0" dirty="0"/>
        </a:p>
      </dgm:t>
    </dgm:pt>
    <dgm:pt modelId="{92551EF7-BB40-4B4D-82F1-37CE12138999}" type="parTrans" cxnId="{9506CDF0-D868-49E0-9461-205D6F618EE3}">
      <dgm:prSet/>
      <dgm:spPr/>
      <dgm:t>
        <a:bodyPr/>
        <a:lstStyle/>
        <a:p>
          <a:endParaRPr lang="en-US"/>
        </a:p>
      </dgm:t>
    </dgm:pt>
    <dgm:pt modelId="{5B1CBEB0-03E7-431B-B1EE-F53581C26F89}" type="sibTrans" cxnId="{9506CDF0-D868-49E0-9461-205D6F618EE3}">
      <dgm:prSet/>
      <dgm:spPr/>
      <dgm:t>
        <a:bodyPr/>
        <a:lstStyle/>
        <a:p>
          <a:endParaRPr lang="en-US"/>
        </a:p>
      </dgm:t>
    </dgm:pt>
    <dgm:pt modelId="{A66AC84F-4DFA-4E4C-AB5C-2A87ED0B921D}">
      <dgm:prSet phldrT="[Text]"/>
      <dgm:spPr/>
      <dgm:t>
        <a:bodyPr/>
        <a:lstStyle/>
        <a:p>
          <a:r>
            <a:rPr lang="en-US" noProof="0" dirty="0" smtClean="0"/>
            <a:t>Treat the peptide intensities as different observations and perform t-test or ANOVA</a:t>
          </a:r>
          <a:endParaRPr lang="en-US" noProof="0" dirty="0"/>
        </a:p>
      </dgm:t>
    </dgm:pt>
    <dgm:pt modelId="{41416134-D6C9-45EB-9695-10654804B47A}" type="parTrans" cxnId="{322A9410-C9BE-4BE3-9DEC-AC1B67ED661B}">
      <dgm:prSet/>
      <dgm:spPr/>
      <dgm:t>
        <a:bodyPr/>
        <a:lstStyle/>
        <a:p>
          <a:endParaRPr lang="en-US"/>
        </a:p>
      </dgm:t>
    </dgm:pt>
    <dgm:pt modelId="{632375FD-5E47-42BF-A735-08986C3E363F}" type="sibTrans" cxnId="{322A9410-C9BE-4BE3-9DEC-AC1B67ED661B}">
      <dgm:prSet/>
      <dgm:spPr/>
      <dgm:t>
        <a:bodyPr/>
        <a:lstStyle/>
        <a:p>
          <a:endParaRPr lang="en-US"/>
        </a:p>
      </dgm:t>
    </dgm:pt>
    <dgm:pt modelId="{3A810C57-A929-4A29-B965-BADEA99E2728}">
      <dgm:prSet phldrT="[Text]"/>
      <dgm:spPr/>
      <dgm:t>
        <a:bodyPr/>
        <a:lstStyle/>
        <a:p>
          <a:r>
            <a:rPr lang="en-US" noProof="0" dirty="0" smtClean="0"/>
            <a:t>Use clustering to remove non-unique peptides or gather more from the unidentified  tandem MS data. </a:t>
          </a:r>
          <a:endParaRPr lang="en-US" noProof="0" dirty="0"/>
        </a:p>
      </dgm:t>
    </dgm:pt>
    <dgm:pt modelId="{2AAF456B-2A30-4268-831C-A90BA41C9F27}" type="parTrans" cxnId="{B8B84778-D157-4408-81A1-7C51C5A5CDB8}">
      <dgm:prSet/>
      <dgm:spPr/>
      <dgm:t>
        <a:bodyPr/>
        <a:lstStyle/>
        <a:p>
          <a:endParaRPr lang="en-US"/>
        </a:p>
      </dgm:t>
    </dgm:pt>
    <dgm:pt modelId="{21E700C6-3722-4F90-8DC1-190AF81051AF}" type="sibTrans" cxnId="{B8B84778-D157-4408-81A1-7C51C5A5CDB8}">
      <dgm:prSet/>
      <dgm:spPr/>
      <dgm:t>
        <a:bodyPr/>
        <a:lstStyle/>
        <a:p>
          <a:endParaRPr lang="en-US"/>
        </a:p>
      </dgm:t>
    </dgm:pt>
    <dgm:pt modelId="{F65A1CE5-FDA7-4DB8-9BC1-F348E7B8AB75}" type="pres">
      <dgm:prSet presAssocID="{014CFDEE-A478-4E6E-8F16-1372C0DC3AB6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C35318-B089-4320-9303-920F5C60D462}" type="pres">
      <dgm:prSet presAssocID="{70F13F47-06A6-4840-87CB-7B19114FA71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216-04F7-4D7F-B655-21B2DC32FF72}" type="pres">
      <dgm:prSet presAssocID="{B270041C-4549-48C3-B2A1-9AF56A33C17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EB944B7-B374-47A4-8EA3-EFA1D82A98A3}" type="pres">
      <dgm:prSet presAssocID="{B270041C-4549-48C3-B2A1-9AF56A33C17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98DE8F7-EA6F-4A9C-AE74-9BC5DA94594A}" type="pres">
      <dgm:prSet presAssocID="{4F150AB5-DA09-42E2-B1CA-8215612A670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298A9-23D5-4896-90E1-A520DE5166F5}" type="pres">
      <dgm:prSet presAssocID="{5B1CBEB0-03E7-431B-B1EE-F53581C26F8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731BE7-8478-4D30-8C82-3999CDBCC730}" type="pres">
      <dgm:prSet presAssocID="{5B1CBEB0-03E7-431B-B1EE-F53581C26F8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E82BD8-C9F1-4265-A07E-AE0C036E5694}" type="pres">
      <dgm:prSet presAssocID="{A66AC84F-4DFA-4E4C-AB5C-2A87ED0B921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9FDF0-0A59-43D3-9E96-215396554455}" type="pres">
      <dgm:prSet presAssocID="{632375FD-5E47-42BF-A735-08986C3E363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58B2F91-FB70-41C8-8AAF-1954337A9F8C}" type="pres">
      <dgm:prSet presAssocID="{632375FD-5E47-42BF-A735-08986C3E363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CEF46B27-939A-437C-BA69-FCE498E039FA}" type="pres">
      <dgm:prSet presAssocID="{3A810C57-A929-4A29-B965-BADEA99E272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01D02-D6C3-4D87-9263-9AEFB17C2F5B}" type="presOf" srcId="{014CFDEE-A478-4E6E-8F16-1372C0DC3AB6}" destId="{F65A1CE5-FDA7-4DB8-9BC1-F348E7B8AB75}" srcOrd="0" destOrd="0" presId="urn:microsoft.com/office/officeart/2005/8/layout/process2"/>
    <dgm:cxn modelId="{322A9410-C9BE-4BE3-9DEC-AC1B67ED661B}" srcId="{014CFDEE-A478-4E6E-8F16-1372C0DC3AB6}" destId="{A66AC84F-4DFA-4E4C-AB5C-2A87ED0B921D}" srcOrd="2" destOrd="0" parTransId="{41416134-D6C9-45EB-9695-10654804B47A}" sibTransId="{632375FD-5E47-42BF-A735-08986C3E363F}"/>
    <dgm:cxn modelId="{B704895D-EE23-47CB-8673-54290AC05C9C}" srcId="{014CFDEE-A478-4E6E-8F16-1372C0DC3AB6}" destId="{70F13F47-06A6-4840-87CB-7B19114FA71A}" srcOrd="0" destOrd="0" parTransId="{F7E321CC-CB8A-4EA9-9CD1-A5DC3383F182}" sibTransId="{B270041C-4549-48C3-B2A1-9AF56A33C17F}"/>
    <dgm:cxn modelId="{66773642-2B03-43B7-9A7C-E60A84130C93}" type="presOf" srcId="{B270041C-4549-48C3-B2A1-9AF56A33C17F}" destId="{89F74216-04F7-4D7F-B655-21B2DC32FF72}" srcOrd="0" destOrd="0" presId="urn:microsoft.com/office/officeart/2005/8/layout/process2"/>
    <dgm:cxn modelId="{2446F198-6545-4A8F-B18B-23DEAE433404}" type="presOf" srcId="{4F150AB5-DA09-42E2-B1CA-8215612A6709}" destId="{598DE8F7-EA6F-4A9C-AE74-9BC5DA94594A}" srcOrd="0" destOrd="0" presId="urn:microsoft.com/office/officeart/2005/8/layout/process2"/>
    <dgm:cxn modelId="{6488FEFF-DCC7-4D26-9776-138FCE0ECBBC}" type="presOf" srcId="{B270041C-4549-48C3-B2A1-9AF56A33C17F}" destId="{2EB944B7-B374-47A4-8EA3-EFA1D82A98A3}" srcOrd="1" destOrd="0" presId="urn:microsoft.com/office/officeart/2005/8/layout/process2"/>
    <dgm:cxn modelId="{B8B84778-D157-4408-81A1-7C51C5A5CDB8}" srcId="{014CFDEE-A478-4E6E-8F16-1372C0DC3AB6}" destId="{3A810C57-A929-4A29-B965-BADEA99E2728}" srcOrd="3" destOrd="0" parTransId="{2AAF456B-2A30-4268-831C-A90BA41C9F27}" sibTransId="{21E700C6-3722-4F90-8DC1-190AF81051AF}"/>
    <dgm:cxn modelId="{B2A72BD8-9D59-4322-8092-D51A018D0B6B}" type="presOf" srcId="{632375FD-5E47-42BF-A735-08986C3E363F}" destId="{E58B2F91-FB70-41C8-8AAF-1954337A9F8C}" srcOrd="1" destOrd="0" presId="urn:microsoft.com/office/officeart/2005/8/layout/process2"/>
    <dgm:cxn modelId="{44D472CB-77C4-446E-8A62-63ADA21CBFB6}" type="presOf" srcId="{5B1CBEB0-03E7-431B-B1EE-F53581C26F89}" destId="{32731BE7-8478-4D30-8C82-3999CDBCC730}" srcOrd="1" destOrd="0" presId="urn:microsoft.com/office/officeart/2005/8/layout/process2"/>
    <dgm:cxn modelId="{9B2915ED-A880-47AB-B665-47D545D92A4B}" type="presOf" srcId="{3A810C57-A929-4A29-B965-BADEA99E2728}" destId="{CEF46B27-939A-437C-BA69-FCE498E039FA}" srcOrd="0" destOrd="0" presId="urn:microsoft.com/office/officeart/2005/8/layout/process2"/>
    <dgm:cxn modelId="{9BFFEB1D-07D5-4ABF-A8FB-C19ED256DCC7}" type="presOf" srcId="{632375FD-5E47-42BF-A735-08986C3E363F}" destId="{FA29FDF0-0A59-43D3-9E96-215396554455}" srcOrd="0" destOrd="0" presId="urn:microsoft.com/office/officeart/2005/8/layout/process2"/>
    <dgm:cxn modelId="{9BC822EE-0DD7-4ADB-AC13-88B693FC3450}" type="presOf" srcId="{70F13F47-06A6-4840-87CB-7B19114FA71A}" destId="{FBC35318-B089-4320-9303-920F5C60D462}" srcOrd="0" destOrd="0" presId="urn:microsoft.com/office/officeart/2005/8/layout/process2"/>
    <dgm:cxn modelId="{0F260FF4-3BC2-4DF1-A6C0-02C1A525442C}" type="presOf" srcId="{A66AC84F-4DFA-4E4C-AB5C-2A87ED0B921D}" destId="{D2E82BD8-C9F1-4265-A07E-AE0C036E5694}" srcOrd="0" destOrd="0" presId="urn:microsoft.com/office/officeart/2005/8/layout/process2"/>
    <dgm:cxn modelId="{E37F8F7B-9F5F-4040-B9EA-560050D7D0AF}" type="presOf" srcId="{5B1CBEB0-03E7-431B-B1EE-F53581C26F89}" destId="{D0D298A9-23D5-4896-90E1-A520DE5166F5}" srcOrd="0" destOrd="0" presId="urn:microsoft.com/office/officeart/2005/8/layout/process2"/>
    <dgm:cxn modelId="{9506CDF0-D868-49E0-9461-205D6F618EE3}" srcId="{014CFDEE-A478-4E6E-8F16-1372C0DC3AB6}" destId="{4F150AB5-DA09-42E2-B1CA-8215612A6709}" srcOrd="1" destOrd="0" parTransId="{92551EF7-BB40-4B4D-82F1-37CE12138999}" sibTransId="{5B1CBEB0-03E7-431B-B1EE-F53581C26F89}"/>
    <dgm:cxn modelId="{73C60EB4-F688-461E-A5B6-87B0FDA6F2AB}" type="presParOf" srcId="{F65A1CE5-FDA7-4DB8-9BC1-F348E7B8AB75}" destId="{FBC35318-B089-4320-9303-920F5C60D462}" srcOrd="0" destOrd="0" presId="urn:microsoft.com/office/officeart/2005/8/layout/process2"/>
    <dgm:cxn modelId="{E0B2C3F9-846F-493A-B8F3-ABF14E52F28E}" type="presParOf" srcId="{F65A1CE5-FDA7-4DB8-9BC1-F348E7B8AB75}" destId="{89F74216-04F7-4D7F-B655-21B2DC32FF72}" srcOrd="1" destOrd="0" presId="urn:microsoft.com/office/officeart/2005/8/layout/process2"/>
    <dgm:cxn modelId="{558E62D3-8059-472D-AED0-847C8A0E1CDE}" type="presParOf" srcId="{89F74216-04F7-4D7F-B655-21B2DC32FF72}" destId="{2EB944B7-B374-47A4-8EA3-EFA1D82A98A3}" srcOrd="0" destOrd="0" presId="urn:microsoft.com/office/officeart/2005/8/layout/process2"/>
    <dgm:cxn modelId="{92F6732C-5102-48EA-A620-70A52E38BAD3}" type="presParOf" srcId="{F65A1CE5-FDA7-4DB8-9BC1-F348E7B8AB75}" destId="{598DE8F7-EA6F-4A9C-AE74-9BC5DA94594A}" srcOrd="2" destOrd="0" presId="urn:microsoft.com/office/officeart/2005/8/layout/process2"/>
    <dgm:cxn modelId="{05C2F6ED-B4BC-423E-9F08-DC2A46429556}" type="presParOf" srcId="{F65A1CE5-FDA7-4DB8-9BC1-F348E7B8AB75}" destId="{D0D298A9-23D5-4896-90E1-A520DE5166F5}" srcOrd="3" destOrd="0" presId="urn:microsoft.com/office/officeart/2005/8/layout/process2"/>
    <dgm:cxn modelId="{169FE2D0-D91B-47B3-8D8D-B7682ACCD3B9}" type="presParOf" srcId="{D0D298A9-23D5-4896-90E1-A520DE5166F5}" destId="{32731BE7-8478-4D30-8C82-3999CDBCC730}" srcOrd="0" destOrd="0" presId="urn:microsoft.com/office/officeart/2005/8/layout/process2"/>
    <dgm:cxn modelId="{960E229B-4E29-4EBD-87AB-90D80E027988}" type="presParOf" srcId="{F65A1CE5-FDA7-4DB8-9BC1-F348E7B8AB75}" destId="{D2E82BD8-C9F1-4265-A07E-AE0C036E5694}" srcOrd="4" destOrd="0" presId="urn:microsoft.com/office/officeart/2005/8/layout/process2"/>
    <dgm:cxn modelId="{9D4B655C-6B50-43A9-A74C-CE4F71D12BFC}" type="presParOf" srcId="{F65A1CE5-FDA7-4DB8-9BC1-F348E7B8AB75}" destId="{FA29FDF0-0A59-43D3-9E96-215396554455}" srcOrd="5" destOrd="0" presId="urn:microsoft.com/office/officeart/2005/8/layout/process2"/>
    <dgm:cxn modelId="{D0B4009C-36F1-471D-A980-28A30A57E525}" type="presParOf" srcId="{FA29FDF0-0A59-43D3-9E96-215396554455}" destId="{E58B2F91-FB70-41C8-8AAF-1954337A9F8C}" srcOrd="0" destOrd="0" presId="urn:microsoft.com/office/officeart/2005/8/layout/process2"/>
    <dgm:cxn modelId="{FF723046-0308-4AF1-B41E-846B3B1FF6CA}" type="presParOf" srcId="{F65A1CE5-FDA7-4DB8-9BC1-F348E7B8AB75}" destId="{CEF46B27-939A-437C-BA69-FCE498E039F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FCAFB2-2B0B-4EE3-98D4-D3261E5CA88E}" type="doc">
      <dgm:prSet loTypeId="urn:microsoft.com/office/officeart/2005/8/layout/process4" loCatId="process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35BC562-683E-4EBA-85A6-D44DCC1CFCE4}">
      <dgm:prSet phldrT="[Text]"/>
      <dgm:spPr/>
      <dgm:t>
        <a:bodyPr/>
        <a:lstStyle/>
        <a:p>
          <a:r>
            <a:rPr lang="en-GB" dirty="0" smtClean="0"/>
            <a:t>1) Proteome discoverer analysis </a:t>
          </a:r>
          <a:endParaRPr lang="en-US" dirty="0"/>
        </a:p>
      </dgm:t>
    </dgm:pt>
    <dgm:pt modelId="{6EC9ECA8-0626-4D73-A194-E46FA47AC8C4}" type="parTrans" cxnId="{902F86BC-B3A6-4C3D-95CB-A490F821F29B}">
      <dgm:prSet/>
      <dgm:spPr/>
      <dgm:t>
        <a:bodyPr/>
        <a:lstStyle/>
        <a:p>
          <a:endParaRPr lang="en-US"/>
        </a:p>
      </dgm:t>
    </dgm:pt>
    <dgm:pt modelId="{ACC40395-BBC1-4774-B093-B64A95C6AC0A}" type="sibTrans" cxnId="{902F86BC-B3A6-4C3D-95CB-A490F821F29B}">
      <dgm:prSet/>
      <dgm:spPr/>
      <dgm:t>
        <a:bodyPr/>
        <a:lstStyle/>
        <a:p>
          <a:endParaRPr lang="en-US"/>
        </a:p>
      </dgm:t>
    </dgm:pt>
    <dgm:pt modelId="{CEF047F1-9B8F-44CE-9151-23EBF148CB00}">
      <dgm:prSet phldrT="[Text]"/>
      <dgm:spPr/>
      <dgm:t>
        <a:bodyPr/>
        <a:lstStyle/>
        <a:p>
          <a:r>
            <a:rPr lang="en-GB" dirty="0" smtClean="0"/>
            <a:t>export as </a:t>
          </a:r>
          <a:r>
            <a:rPr lang="en-GB" dirty="0" err="1" smtClean="0"/>
            <a:t>tsv</a:t>
          </a:r>
          <a:r>
            <a:rPr lang="en-GB" dirty="0" smtClean="0"/>
            <a:t>-files</a:t>
          </a:r>
          <a:endParaRPr lang="en-US" dirty="0"/>
        </a:p>
      </dgm:t>
    </dgm:pt>
    <dgm:pt modelId="{61734157-BAD3-458F-8511-03C8956EFE44}" type="parTrans" cxnId="{F3847E4D-A1A2-4652-92D4-A0D569F9FB55}">
      <dgm:prSet/>
      <dgm:spPr/>
      <dgm:t>
        <a:bodyPr/>
        <a:lstStyle/>
        <a:p>
          <a:endParaRPr lang="en-US"/>
        </a:p>
      </dgm:t>
    </dgm:pt>
    <dgm:pt modelId="{1EFC03B5-3901-44D2-952D-C802300DD344}" type="sibTrans" cxnId="{F3847E4D-A1A2-4652-92D4-A0D569F9FB55}">
      <dgm:prSet/>
      <dgm:spPr/>
      <dgm:t>
        <a:bodyPr/>
        <a:lstStyle/>
        <a:p>
          <a:endParaRPr lang="en-US"/>
        </a:p>
      </dgm:t>
    </dgm:pt>
    <dgm:pt modelId="{9557598B-AD3F-419F-9DE1-407CF46FB8E6}">
      <dgm:prSet phldrT="[Text]"/>
      <dgm:spPr/>
      <dgm:t>
        <a:bodyPr/>
        <a:lstStyle/>
        <a:p>
          <a:r>
            <a:rPr lang="en-GB" dirty="0" smtClean="0"/>
            <a:t>2) Upload to </a:t>
          </a:r>
          <a:r>
            <a:rPr lang="en-GB" dirty="0" err="1" smtClean="0"/>
            <a:t>QCQuan</a:t>
          </a:r>
          <a:r>
            <a:rPr lang="en-GB" dirty="0" smtClean="0"/>
            <a:t> </a:t>
          </a:r>
          <a:endParaRPr lang="en-US" dirty="0"/>
        </a:p>
      </dgm:t>
    </dgm:pt>
    <dgm:pt modelId="{0AD942B8-47DE-40D6-8242-6F018B92E9A5}" type="parTrans" cxnId="{E3DE1038-03B6-4E48-945B-29853F123448}">
      <dgm:prSet/>
      <dgm:spPr/>
      <dgm:t>
        <a:bodyPr/>
        <a:lstStyle/>
        <a:p>
          <a:endParaRPr lang="en-US"/>
        </a:p>
      </dgm:t>
    </dgm:pt>
    <dgm:pt modelId="{CAFC1934-B2AD-4612-AD28-BB2C1AEE7F8F}" type="sibTrans" cxnId="{E3DE1038-03B6-4E48-945B-29853F123448}">
      <dgm:prSet/>
      <dgm:spPr/>
      <dgm:t>
        <a:bodyPr/>
        <a:lstStyle/>
        <a:p>
          <a:endParaRPr lang="en-US"/>
        </a:p>
      </dgm:t>
    </dgm:pt>
    <dgm:pt modelId="{C1DB28CC-BBD7-455E-A921-56335E8CC848}">
      <dgm:prSet phldrT="[Text]"/>
      <dgm:spPr/>
      <dgm:t>
        <a:bodyPr/>
        <a:lstStyle/>
        <a:p>
          <a:r>
            <a:rPr lang="en-GB" dirty="0" smtClean="0"/>
            <a:t>3) Inspect the results </a:t>
          </a:r>
          <a:endParaRPr lang="en-US" dirty="0"/>
        </a:p>
      </dgm:t>
    </dgm:pt>
    <dgm:pt modelId="{682DF995-5D4F-4F04-A399-3C87ECCBE4B5}" type="parTrans" cxnId="{F11AA084-700E-4D42-995D-AA1942B8D9DD}">
      <dgm:prSet/>
      <dgm:spPr/>
      <dgm:t>
        <a:bodyPr/>
        <a:lstStyle/>
        <a:p>
          <a:endParaRPr lang="en-US"/>
        </a:p>
      </dgm:t>
    </dgm:pt>
    <dgm:pt modelId="{44AFA178-C576-4BC9-AA07-E7B277B5527A}" type="sibTrans" cxnId="{F11AA084-700E-4D42-995D-AA1942B8D9DD}">
      <dgm:prSet/>
      <dgm:spPr/>
      <dgm:t>
        <a:bodyPr/>
        <a:lstStyle/>
        <a:p>
          <a:endParaRPr lang="en-US"/>
        </a:p>
      </dgm:t>
    </dgm:pt>
    <dgm:pt modelId="{6F4ABE0D-9BC0-459C-BAD9-C7E637F0FF7A}">
      <dgm:prSet phldrT="[Text]"/>
      <dgm:spPr/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D6A1B780-9E86-4723-BB88-6C183F0B5104}" type="parTrans" cxnId="{75FD6277-A9EC-43BA-95A9-5EA1699A271B}">
      <dgm:prSet/>
      <dgm:spPr/>
      <dgm:t>
        <a:bodyPr/>
        <a:lstStyle/>
        <a:p>
          <a:endParaRPr lang="en-US"/>
        </a:p>
      </dgm:t>
    </dgm:pt>
    <dgm:pt modelId="{11219336-6982-4C81-9F6F-7C68CA57A08B}" type="sibTrans" cxnId="{75FD6277-A9EC-43BA-95A9-5EA1699A271B}">
      <dgm:prSet/>
      <dgm:spPr/>
      <dgm:t>
        <a:bodyPr/>
        <a:lstStyle/>
        <a:p>
          <a:endParaRPr lang="en-US"/>
        </a:p>
      </dgm:t>
    </dgm:pt>
    <dgm:pt modelId="{6972CD3F-3A54-4599-B933-6EE4E14864BB}">
      <dgm:prSet phldrT="[Text]"/>
      <dgm:spPr/>
      <dgm:t>
        <a:bodyPr/>
        <a:lstStyle/>
        <a:p>
          <a:r>
            <a:rPr lang="en-GB" dirty="0" err="1" smtClean="0"/>
            <a:t>iPathwayGuide</a:t>
          </a:r>
          <a:endParaRPr lang="en-US" dirty="0"/>
        </a:p>
      </dgm:t>
    </dgm:pt>
    <dgm:pt modelId="{2FF71BAD-92B5-47E1-9102-D6A9922B9B60}" type="parTrans" cxnId="{D7A38A9C-9FDE-47B2-AA01-9C3D4255C849}">
      <dgm:prSet/>
      <dgm:spPr/>
      <dgm:t>
        <a:bodyPr/>
        <a:lstStyle/>
        <a:p>
          <a:endParaRPr lang="en-US"/>
        </a:p>
      </dgm:t>
    </dgm:pt>
    <dgm:pt modelId="{5CF077B7-8FD0-4B01-B1A6-807E00ED1008}" type="sibTrans" cxnId="{D7A38A9C-9FDE-47B2-AA01-9C3D4255C849}">
      <dgm:prSet/>
      <dgm:spPr/>
      <dgm:t>
        <a:bodyPr/>
        <a:lstStyle/>
        <a:p>
          <a:endParaRPr lang="en-US"/>
        </a:p>
      </dgm:t>
    </dgm:pt>
    <dgm:pt modelId="{F3CFD25D-3190-4844-AD2D-CF00A4CF6977}">
      <dgm:prSet phldrT="[Text]"/>
      <dgm:spPr/>
      <dgm:t>
        <a:bodyPr/>
        <a:lstStyle/>
        <a:p>
          <a:r>
            <a:rPr lang="en-GB" dirty="0" smtClean="0"/>
            <a:t>experimental design</a:t>
          </a:r>
          <a:endParaRPr lang="en-US" dirty="0"/>
        </a:p>
      </dgm:t>
    </dgm:pt>
    <dgm:pt modelId="{FBD6328A-26C6-459F-8EF0-4273AF72B802}" type="parTrans" cxnId="{C4531653-DC4D-4710-8C83-440E30662160}">
      <dgm:prSet/>
      <dgm:spPr/>
      <dgm:t>
        <a:bodyPr/>
        <a:lstStyle/>
        <a:p>
          <a:endParaRPr lang="en-US"/>
        </a:p>
      </dgm:t>
    </dgm:pt>
    <dgm:pt modelId="{A8A45C59-364D-4DCF-B255-654AAD3386BB}" type="sibTrans" cxnId="{C4531653-DC4D-4710-8C83-440E30662160}">
      <dgm:prSet/>
      <dgm:spPr/>
      <dgm:t>
        <a:bodyPr/>
        <a:lstStyle/>
        <a:p>
          <a:endParaRPr lang="en-US"/>
        </a:p>
      </dgm:t>
    </dgm:pt>
    <dgm:pt modelId="{083DFE24-4767-4B3C-9843-05844D6636FA}">
      <dgm:prSet phldrT="[Text]"/>
      <dgm:spPr/>
      <dgm:t>
        <a:bodyPr/>
        <a:lstStyle/>
        <a:p>
          <a:r>
            <a:rPr lang="en-US" dirty="0" smtClean="0"/>
            <a:t>no user </a:t>
          </a:r>
          <a:r>
            <a:rPr lang="en-US" dirty="0" err="1" smtClean="0"/>
            <a:t>params</a:t>
          </a:r>
          <a:endParaRPr lang="en-US" dirty="0"/>
        </a:p>
      </dgm:t>
    </dgm:pt>
    <dgm:pt modelId="{88F61C04-5928-4CA8-B9C8-D54B9BE40F47}" type="parTrans" cxnId="{EB49A7CA-3589-4DDF-9189-11F31A293E03}">
      <dgm:prSet/>
      <dgm:spPr/>
      <dgm:t>
        <a:bodyPr/>
        <a:lstStyle/>
        <a:p>
          <a:endParaRPr lang="en-US"/>
        </a:p>
      </dgm:t>
    </dgm:pt>
    <dgm:pt modelId="{5797D2C9-C001-4F32-8731-E329D115ACC4}" type="sibTrans" cxnId="{EB49A7CA-3589-4DDF-9189-11F31A293E03}">
      <dgm:prSet/>
      <dgm:spPr/>
      <dgm:t>
        <a:bodyPr/>
        <a:lstStyle/>
        <a:p>
          <a:endParaRPr lang="en-US"/>
        </a:p>
      </dgm:t>
    </dgm:pt>
    <dgm:pt modelId="{9CE68401-107D-4F26-8993-9451BD45B910}">
      <dgm:prSet phldrT="[Text]"/>
      <dgm:spPr/>
      <dgm:t>
        <a:bodyPr/>
        <a:lstStyle/>
        <a:p>
          <a:r>
            <a:rPr lang="en-US" dirty="0" smtClean="0"/>
            <a:t>results .</a:t>
          </a:r>
          <a:r>
            <a:rPr lang="en-US" dirty="0" err="1" smtClean="0"/>
            <a:t>tsv</a:t>
          </a:r>
          <a:endParaRPr lang="en-US" dirty="0"/>
        </a:p>
      </dgm:t>
    </dgm:pt>
    <dgm:pt modelId="{EAF30551-0892-430C-B8F4-3E15EA3025D4}" type="parTrans" cxnId="{CDD8BBDB-2E64-4204-A613-16DF6BC37937}">
      <dgm:prSet/>
      <dgm:spPr/>
      <dgm:t>
        <a:bodyPr/>
        <a:lstStyle/>
        <a:p>
          <a:endParaRPr lang="en-US"/>
        </a:p>
      </dgm:t>
    </dgm:pt>
    <dgm:pt modelId="{B3310DBA-B648-4917-8BEC-42197E02714F}" type="sibTrans" cxnId="{CDD8BBDB-2E64-4204-A613-16DF6BC37937}">
      <dgm:prSet/>
      <dgm:spPr/>
      <dgm:t>
        <a:bodyPr/>
        <a:lstStyle/>
        <a:p>
          <a:endParaRPr lang="en-US"/>
        </a:p>
      </dgm:t>
    </dgm:pt>
    <dgm:pt modelId="{1CD31A92-92C8-4521-9447-BEA5A63CB5EA}" type="pres">
      <dgm:prSet presAssocID="{D9FCAFB2-2B0B-4EE3-98D4-D3261E5CA88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123F41-A39D-4EFE-A34C-6637353BE165}" type="pres">
      <dgm:prSet presAssocID="{C1DB28CC-BBD7-455E-A921-56335E8CC848}" presName="boxAndChildren" presStyleCnt="0"/>
      <dgm:spPr/>
      <dgm:t>
        <a:bodyPr/>
        <a:lstStyle/>
        <a:p>
          <a:endParaRPr lang="en-US"/>
        </a:p>
      </dgm:t>
    </dgm:pt>
    <dgm:pt modelId="{1A75993F-3EFD-4D13-A1A4-1BF88534F254}" type="pres">
      <dgm:prSet presAssocID="{C1DB28CC-BBD7-455E-A921-56335E8CC848}" presName="parentTextBox" presStyleLbl="node1" presStyleIdx="0" presStyleCnt="3"/>
      <dgm:spPr/>
      <dgm:t>
        <a:bodyPr/>
        <a:lstStyle/>
        <a:p>
          <a:endParaRPr lang="en-US"/>
        </a:p>
      </dgm:t>
    </dgm:pt>
    <dgm:pt modelId="{EA0A3C8D-DA9D-4E8D-B3AD-E5ED0E366FF3}" type="pres">
      <dgm:prSet presAssocID="{C1DB28CC-BBD7-455E-A921-56335E8CC848}" presName="entireBox" presStyleLbl="node1" presStyleIdx="0" presStyleCnt="3"/>
      <dgm:spPr/>
      <dgm:t>
        <a:bodyPr/>
        <a:lstStyle/>
        <a:p>
          <a:endParaRPr lang="en-US"/>
        </a:p>
      </dgm:t>
    </dgm:pt>
    <dgm:pt modelId="{5AF92971-1C80-46B1-B34B-D093CC788C7F}" type="pres">
      <dgm:prSet presAssocID="{C1DB28CC-BBD7-455E-A921-56335E8CC848}" presName="descendantBox" presStyleCnt="0"/>
      <dgm:spPr/>
      <dgm:t>
        <a:bodyPr/>
        <a:lstStyle/>
        <a:p>
          <a:endParaRPr lang="en-US"/>
        </a:p>
      </dgm:t>
    </dgm:pt>
    <dgm:pt modelId="{6BC48405-E3D0-4CE0-944C-A0F919B5310C}" type="pres">
      <dgm:prSet presAssocID="{6F4ABE0D-9BC0-459C-BAD9-C7E637F0FF7A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B9F42-2324-409A-9612-31F809EC03D1}" type="pres">
      <dgm:prSet presAssocID="{9CE68401-107D-4F26-8993-9451BD45B910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B9BAB2-5CA6-44ED-8D28-50C6F74EC4A2}" type="pres">
      <dgm:prSet presAssocID="{6972CD3F-3A54-4599-B933-6EE4E14864BB}" presName="childTextBox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215D6-8AA7-4725-968E-FF9B416106E4}" type="pres">
      <dgm:prSet presAssocID="{CAFC1934-B2AD-4612-AD28-BB2C1AEE7F8F}" presName="sp" presStyleCnt="0"/>
      <dgm:spPr/>
      <dgm:t>
        <a:bodyPr/>
        <a:lstStyle/>
        <a:p>
          <a:endParaRPr lang="en-US"/>
        </a:p>
      </dgm:t>
    </dgm:pt>
    <dgm:pt modelId="{0EFE03EF-4888-42C9-8F4E-52BB681C82D7}" type="pres">
      <dgm:prSet presAssocID="{9557598B-AD3F-419F-9DE1-407CF46FB8E6}" presName="arrowAndChildren" presStyleCnt="0"/>
      <dgm:spPr/>
      <dgm:t>
        <a:bodyPr/>
        <a:lstStyle/>
        <a:p>
          <a:endParaRPr lang="en-US"/>
        </a:p>
      </dgm:t>
    </dgm:pt>
    <dgm:pt modelId="{54067205-2EE4-4AE2-92F9-C3A292CC7A21}" type="pres">
      <dgm:prSet presAssocID="{9557598B-AD3F-419F-9DE1-407CF46FB8E6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5FA5BEBB-14F7-4F5C-9BE2-EE4602BBA5E7}" type="pres">
      <dgm:prSet presAssocID="{9557598B-AD3F-419F-9DE1-407CF46FB8E6}" presName="arrow" presStyleLbl="node1" presStyleIdx="1" presStyleCnt="3" custLinFactNeighborY="238"/>
      <dgm:spPr/>
      <dgm:t>
        <a:bodyPr/>
        <a:lstStyle/>
        <a:p>
          <a:endParaRPr lang="en-US"/>
        </a:p>
      </dgm:t>
    </dgm:pt>
    <dgm:pt modelId="{512A62BE-A05E-45D5-BA02-2A8AE7F3B81D}" type="pres">
      <dgm:prSet presAssocID="{9557598B-AD3F-419F-9DE1-407CF46FB8E6}" presName="descendantArrow" presStyleCnt="0"/>
      <dgm:spPr/>
      <dgm:t>
        <a:bodyPr/>
        <a:lstStyle/>
        <a:p>
          <a:endParaRPr lang="en-US"/>
        </a:p>
      </dgm:t>
    </dgm:pt>
    <dgm:pt modelId="{2C426391-6162-442A-8862-D5B726CEF748}" type="pres">
      <dgm:prSet presAssocID="{F3CFD25D-3190-4844-AD2D-CF00A4CF6977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FF94D-1CD3-4579-B8B7-745E142168AE}" type="pres">
      <dgm:prSet presAssocID="{083DFE24-4767-4B3C-9843-05844D6636FA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0B794-116A-41F3-A161-C399BF8ED5AE}" type="pres">
      <dgm:prSet presAssocID="{ACC40395-BBC1-4774-B093-B64A95C6AC0A}" presName="sp" presStyleCnt="0"/>
      <dgm:spPr/>
      <dgm:t>
        <a:bodyPr/>
        <a:lstStyle/>
        <a:p>
          <a:endParaRPr lang="en-US"/>
        </a:p>
      </dgm:t>
    </dgm:pt>
    <dgm:pt modelId="{10097460-53B1-4B27-BDD0-A3A921292CC9}" type="pres">
      <dgm:prSet presAssocID="{935BC562-683E-4EBA-85A6-D44DCC1CFCE4}" presName="arrowAndChildren" presStyleCnt="0"/>
      <dgm:spPr/>
      <dgm:t>
        <a:bodyPr/>
        <a:lstStyle/>
        <a:p>
          <a:endParaRPr lang="en-US"/>
        </a:p>
      </dgm:t>
    </dgm:pt>
    <dgm:pt modelId="{8B552EFF-3B16-45F2-8AD6-130C9112EC2C}" type="pres">
      <dgm:prSet presAssocID="{935BC562-683E-4EBA-85A6-D44DCC1CFCE4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289C131-09CC-4D0D-B3F9-FFFBBAA4A344}" type="pres">
      <dgm:prSet presAssocID="{935BC562-683E-4EBA-85A6-D44DCC1CFCE4}" presName="arrow" presStyleLbl="node1" presStyleIdx="2" presStyleCnt="3" custLinFactNeighborX="1569" custLinFactNeighborY="975"/>
      <dgm:spPr/>
      <dgm:t>
        <a:bodyPr/>
        <a:lstStyle/>
        <a:p>
          <a:endParaRPr lang="en-US"/>
        </a:p>
      </dgm:t>
    </dgm:pt>
    <dgm:pt modelId="{F48C83C9-A21D-4C75-93F4-56EA921E1970}" type="pres">
      <dgm:prSet presAssocID="{935BC562-683E-4EBA-85A6-D44DCC1CFCE4}" presName="descendantArrow" presStyleCnt="0"/>
      <dgm:spPr/>
      <dgm:t>
        <a:bodyPr/>
        <a:lstStyle/>
        <a:p>
          <a:endParaRPr lang="en-US"/>
        </a:p>
      </dgm:t>
    </dgm:pt>
    <dgm:pt modelId="{BA984E3B-38AC-4D17-B93D-F6A9A7305A0D}" type="pres">
      <dgm:prSet presAssocID="{CEF047F1-9B8F-44CE-9151-23EBF148CB00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E042B4-EDC5-4685-8394-2627B84F0C84}" type="presOf" srcId="{935BC562-683E-4EBA-85A6-D44DCC1CFCE4}" destId="{8B552EFF-3B16-45F2-8AD6-130C9112EC2C}" srcOrd="0" destOrd="0" presId="urn:microsoft.com/office/officeart/2005/8/layout/process4"/>
    <dgm:cxn modelId="{EB49A7CA-3589-4DDF-9189-11F31A293E03}" srcId="{9557598B-AD3F-419F-9DE1-407CF46FB8E6}" destId="{083DFE24-4767-4B3C-9843-05844D6636FA}" srcOrd="1" destOrd="0" parTransId="{88F61C04-5928-4CA8-B9C8-D54B9BE40F47}" sibTransId="{5797D2C9-C001-4F32-8731-E329D115ACC4}"/>
    <dgm:cxn modelId="{C4531653-DC4D-4710-8C83-440E30662160}" srcId="{9557598B-AD3F-419F-9DE1-407CF46FB8E6}" destId="{F3CFD25D-3190-4844-AD2D-CF00A4CF6977}" srcOrd="0" destOrd="0" parTransId="{FBD6328A-26C6-459F-8EF0-4273AF72B802}" sibTransId="{A8A45C59-364D-4DCF-B255-654AAD3386BB}"/>
    <dgm:cxn modelId="{9C109727-3BC4-4262-B232-CFB7E3C3DB11}" type="presOf" srcId="{083DFE24-4767-4B3C-9843-05844D6636FA}" destId="{476FF94D-1CD3-4579-B8B7-745E142168AE}" srcOrd="0" destOrd="0" presId="urn:microsoft.com/office/officeart/2005/8/layout/process4"/>
    <dgm:cxn modelId="{B1CCB255-C20A-427C-9700-69AEB6286D46}" type="presOf" srcId="{C1DB28CC-BBD7-455E-A921-56335E8CC848}" destId="{1A75993F-3EFD-4D13-A1A4-1BF88534F254}" srcOrd="0" destOrd="0" presId="urn:microsoft.com/office/officeart/2005/8/layout/process4"/>
    <dgm:cxn modelId="{57252B70-8611-4795-B8D8-F2B5C85AF733}" type="presOf" srcId="{9CE68401-107D-4F26-8993-9451BD45B910}" destId="{79FB9F42-2324-409A-9612-31F809EC03D1}" srcOrd="0" destOrd="0" presId="urn:microsoft.com/office/officeart/2005/8/layout/process4"/>
    <dgm:cxn modelId="{D7A38A9C-9FDE-47B2-AA01-9C3D4255C849}" srcId="{C1DB28CC-BBD7-455E-A921-56335E8CC848}" destId="{6972CD3F-3A54-4599-B933-6EE4E14864BB}" srcOrd="2" destOrd="0" parTransId="{2FF71BAD-92B5-47E1-9102-D6A9922B9B60}" sibTransId="{5CF077B7-8FD0-4B01-B1A6-807E00ED1008}"/>
    <dgm:cxn modelId="{E3DE1038-03B6-4E48-945B-29853F123448}" srcId="{D9FCAFB2-2B0B-4EE3-98D4-D3261E5CA88E}" destId="{9557598B-AD3F-419F-9DE1-407CF46FB8E6}" srcOrd="1" destOrd="0" parTransId="{0AD942B8-47DE-40D6-8242-6F018B92E9A5}" sibTransId="{CAFC1934-B2AD-4612-AD28-BB2C1AEE7F8F}"/>
    <dgm:cxn modelId="{75FD6277-A9EC-43BA-95A9-5EA1699A271B}" srcId="{C1DB28CC-BBD7-455E-A921-56335E8CC848}" destId="{6F4ABE0D-9BC0-459C-BAD9-C7E637F0FF7A}" srcOrd="0" destOrd="0" parTransId="{D6A1B780-9E86-4723-BB88-6C183F0B5104}" sibTransId="{11219336-6982-4C81-9F6F-7C68CA57A08B}"/>
    <dgm:cxn modelId="{7A9747A4-32D1-4069-A4AE-A87AD29E8D4C}" type="presOf" srcId="{D9FCAFB2-2B0B-4EE3-98D4-D3261E5CA88E}" destId="{1CD31A92-92C8-4521-9447-BEA5A63CB5EA}" srcOrd="0" destOrd="0" presId="urn:microsoft.com/office/officeart/2005/8/layout/process4"/>
    <dgm:cxn modelId="{902F86BC-B3A6-4C3D-95CB-A490F821F29B}" srcId="{D9FCAFB2-2B0B-4EE3-98D4-D3261E5CA88E}" destId="{935BC562-683E-4EBA-85A6-D44DCC1CFCE4}" srcOrd="0" destOrd="0" parTransId="{6EC9ECA8-0626-4D73-A194-E46FA47AC8C4}" sibTransId="{ACC40395-BBC1-4774-B093-B64A95C6AC0A}"/>
    <dgm:cxn modelId="{38E7F8C2-2AE8-4215-A802-19B36F531664}" type="presOf" srcId="{6F4ABE0D-9BC0-459C-BAD9-C7E637F0FF7A}" destId="{6BC48405-E3D0-4CE0-944C-A0F919B5310C}" srcOrd="0" destOrd="0" presId="urn:microsoft.com/office/officeart/2005/8/layout/process4"/>
    <dgm:cxn modelId="{F3847E4D-A1A2-4652-92D4-A0D569F9FB55}" srcId="{935BC562-683E-4EBA-85A6-D44DCC1CFCE4}" destId="{CEF047F1-9B8F-44CE-9151-23EBF148CB00}" srcOrd="0" destOrd="0" parTransId="{61734157-BAD3-458F-8511-03C8956EFE44}" sibTransId="{1EFC03B5-3901-44D2-952D-C802300DD344}"/>
    <dgm:cxn modelId="{7E57338D-2F20-425E-B472-2F5D604BFF52}" type="presOf" srcId="{CEF047F1-9B8F-44CE-9151-23EBF148CB00}" destId="{BA984E3B-38AC-4D17-B93D-F6A9A7305A0D}" srcOrd="0" destOrd="0" presId="urn:microsoft.com/office/officeart/2005/8/layout/process4"/>
    <dgm:cxn modelId="{E3FBD214-7586-479D-9DE0-0FC9DE638A10}" type="presOf" srcId="{935BC562-683E-4EBA-85A6-D44DCC1CFCE4}" destId="{4289C131-09CC-4D0D-B3F9-FFFBBAA4A344}" srcOrd="1" destOrd="0" presId="urn:microsoft.com/office/officeart/2005/8/layout/process4"/>
    <dgm:cxn modelId="{1C6BBCF2-A819-40C4-953D-19846C12EEAF}" type="presOf" srcId="{9557598B-AD3F-419F-9DE1-407CF46FB8E6}" destId="{54067205-2EE4-4AE2-92F9-C3A292CC7A21}" srcOrd="0" destOrd="0" presId="urn:microsoft.com/office/officeart/2005/8/layout/process4"/>
    <dgm:cxn modelId="{F9B26B8D-0EA6-4A9B-B1E5-841C3FE7A503}" type="presOf" srcId="{6972CD3F-3A54-4599-B933-6EE4E14864BB}" destId="{11B9BAB2-5CA6-44ED-8D28-50C6F74EC4A2}" srcOrd="0" destOrd="0" presId="urn:microsoft.com/office/officeart/2005/8/layout/process4"/>
    <dgm:cxn modelId="{F11AA084-700E-4D42-995D-AA1942B8D9DD}" srcId="{D9FCAFB2-2B0B-4EE3-98D4-D3261E5CA88E}" destId="{C1DB28CC-BBD7-455E-A921-56335E8CC848}" srcOrd="2" destOrd="0" parTransId="{682DF995-5D4F-4F04-A399-3C87ECCBE4B5}" sibTransId="{44AFA178-C576-4BC9-AA07-E7B277B5527A}"/>
    <dgm:cxn modelId="{CDD8BBDB-2E64-4204-A613-16DF6BC37937}" srcId="{C1DB28CC-BBD7-455E-A921-56335E8CC848}" destId="{9CE68401-107D-4F26-8993-9451BD45B910}" srcOrd="1" destOrd="0" parTransId="{EAF30551-0892-430C-B8F4-3E15EA3025D4}" sibTransId="{B3310DBA-B648-4917-8BEC-42197E02714F}"/>
    <dgm:cxn modelId="{47FE3DE7-77A0-479D-B730-C99A827FFE0C}" type="presOf" srcId="{9557598B-AD3F-419F-9DE1-407CF46FB8E6}" destId="{5FA5BEBB-14F7-4F5C-9BE2-EE4602BBA5E7}" srcOrd="1" destOrd="0" presId="urn:microsoft.com/office/officeart/2005/8/layout/process4"/>
    <dgm:cxn modelId="{3522D0E7-B30B-44D7-8066-35A371A5A93B}" type="presOf" srcId="{F3CFD25D-3190-4844-AD2D-CF00A4CF6977}" destId="{2C426391-6162-442A-8862-D5B726CEF748}" srcOrd="0" destOrd="0" presId="urn:microsoft.com/office/officeart/2005/8/layout/process4"/>
    <dgm:cxn modelId="{C53AE1A5-38BB-45AC-8684-1B8E64CE65EA}" type="presOf" srcId="{C1DB28CC-BBD7-455E-A921-56335E8CC848}" destId="{EA0A3C8D-DA9D-4E8D-B3AD-E5ED0E366FF3}" srcOrd="1" destOrd="0" presId="urn:microsoft.com/office/officeart/2005/8/layout/process4"/>
    <dgm:cxn modelId="{9821823B-F33E-4D76-A93E-813DD7B2E1AC}" type="presParOf" srcId="{1CD31A92-92C8-4521-9447-BEA5A63CB5EA}" destId="{3A123F41-A39D-4EFE-A34C-6637353BE165}" srcOrd="0" destOrd="0" presId="urn:microsoft.com/office/officeart/2005/8/layout/process4"/>
    <dgm:cxn modelId="{8899CEE7-6C22-4D73-937C-EF35EAE51956}" type="presParOf" srcId="{3A123F41-A39D-4EFE-A34C-6637353BE165}" destId="{1A75993F-3EFD-4D13-A1A4-1BF88534F254}" srcOrd="0" destOrd="0" presId="urn:microsoft.com/office/officeart/2005/8/layout/process4"/>
    <dgm:cxn modelId="{E79B420E-F233-407C-9F1C-F2F1DE56172F}" type="presParOf" srcId="{3A123F41-A39D-4EFE-A34C-6637353BE165}" destId="{EA0A3C8D-DA9D-4E8D-B3AD-E5ED0E366FF3}" srcOrd="1" destOrd="0" presId="urn:microsoft.com/office/officeart/2005/8/layout/process4"/>
    <dgm:cxn modelId="{56D9E0B3-418B-4C08-9F10-E6778835E7A3}" type="presParOf" srcId="{3A123F41-A39D-4EFE-A34C-6637353BE165}" destId="{5AF92971-1C80-46B1-B34B-D093CC788C7F}" srcOrd="2" destOrd="0" presId="urn:microsoft.com/office/officeart/2005/8/layout/process4"/>
    <dgm:cxn modelId="{01748095-5660-46B3-8909-160CD7D50717}" type="presParOf" srcId="{5AF92971-1C80-46B1-B34B-D093CC788C7F}" destId="{6BC48405-E3D0-4CE0-944C-A0F919B5310C}" srcOrd="0" destOrd="0" presId="urn:microsoft.com/office/officeart/2005/8/layout/process4"/>
    <dgm:cxn modelId="{35038497-A174-4129-BB32-BD75CF839B73}" type="presParOf" srcId="{5AF92971-1C80-46B1-B34B-D093CC788C7F}" destId="{79FB9F42-2324-409A-9612-31F809EC03D1}" srcOrd="1" destOrd="0" presId="urn:microsoft.com/office/officeart/2005/8/layout/process4"/>
    <dgm:cxn modelId="{0D9A23D6-0F6C-49D7-A812-CFCF9FD69A00}" type="presParOf" srcId="{5AF92971-1C80-46B1-B34B-D093CC788C7F}" destId="{11B9BAB2-5CA6-44ED-8D28-50C6F74EC4A2}" srcOrd="2" destOrd="0" presId="urn:microsoft.com/office/officeart/2005/8/layout/process4"/>
    <dgm:cxn modelId="{F61F8E53-3295-4DF4-B925-C570976CCF44}" type="presParOf" srcId="{1CD31A92-92C8-4521-9447-BEA5A63CB5EA}" destId="{0E4215D6-8AA7-4725-968E-FF9B416106E4}" srcOrd="1" destOrd="0" presId="urn:microsoft.com/office/officeart/2005/8/layout/process4"/>
    <dgm:cxn modelId="{9FA96D25-6B45-4F32-865C-28BC1AE66E80}" type="presParOf" srcId="{1CD31A92-92C8-4521-9447-BEA5A63CB5EA}" destId="{0EFE03EF-4888-42C9-8F4E-52BB681C82D7}" srcOrd="2" destOrd="0" presId="urn:microsoft.com/office/officeart/2005/8/layout/process4"/>
    <dgm:cxn modelId="{F4E50CED-16BC-4394-AC8F-99E4B9750CE7}" type="presParOf" srcId="{0EFE03EF-4888-42C9-8F4E-52BB681C82D7}" destId="{54067205-2EE4-4AE2-92F9-C3A292CC7A21}" srcOrd="0" destOrd="0" presId="urn:microsoft.com/office/officeart/2005/8/layout/process4"/>
    <dgm:cxn modelId="{DEF270EA-33C0-498D-BA04-78BB2D2B8C47}" type="presParOf" srcId="{0EFE03EF-4888-42C9-8F4E-52BB681C82D7}" destId="{5FA5BEBB-14F7-4F5C-9BE2-EE4602BBA5E7}" srcOrd="1" destOrd="0" presId="urn:microsoft.com/office/officeart/2005/8/layout/process4"/>
    <dgm:cxn modelId="{8C9CAECC-25F5-4286-92BF-02B66328D264}" type="presParOf" srcId="{0EFE03EF-4888-42C9-8F4E-52BB681C82D7}" destId="{512A62BE-A05E-45D5-BA02-2A8AE7F3B81D}" srcOrd="2" destOrd="0" presId="urn:microsoft.com/office/officeart/2005/8/layout/process4"/>
    <dgm:cxn modelId="{D51DBBA1-1EF3-4A6A-B775-B5F4DABC74DA}" type="presParOf" srcId="{512A62BE-A05E-45D5-BA02-2A8AE7F3B81D}" destId="{2C426391-6162-442A-8862-D5B726CEF748}" srcOrd="0" destOrd="0" presId="urn:microsoft.com/office/officeart/2005/8/layout/process4"/>
    <dgm:cxn modelId="{3290A74E-2E47-4241-8414-AE71E3D839D7}" type="presParOf" srcId="{512A62BE-A05E-45D5-BA02-2A8AE7F3B81D}" destId="{476FF94D-1CD3-4579-B8B7-745E142168AE}" srcOrd="1" destOrd="0" presId="urn:microsoft.com/office/officeart/2005/8/layout/process4"/>
    <dgm:cxn modelId="{568F4180-ABBA-4934-9CB0-B5CB209890A5}" type="presParOf" srcId="{1CD31A92-92C8-4521-9447-BEA5A63CB5EA}" destId="{DF00B794-116A-41F3-A161-C399BF8ED5AE}" srcOrd="3" destOrd="0" presId="urn:microsoft.com/office/officeart/2005/8/layout/process4"/>
    <dgm:cxn modelId="{C9F211B6-A253-47D5-9B54-AAFDC9ECBB73}" type="presParOf" srcId="{1CD31A92-92C8-4521-9447-BEA5A63CB5EA}" destId="{10097460-53B1-4B27-BDD0-A3A921292CC9}" srcOrd="4" destOrd="0" presId="urn:microsoft.com/office/officeart/2005/8/layout/process4"/>
    <dgm:cxn modelId="{A9881E40-8430-4B0B-95E7-395425E95932}" type="presParOf" srcId="{10097460-53B1-4B27-BDD0-A3A921292CC9}" destId="{8B552EFF-3B16-45F2-8AD6-130C9112EC2C}" srcOrd="0" destOrd="0" presId="urn:microsoft.com/office/officeart/2005/8/layout/process4"/>
    <dgm:cxn modelId="{7250F51C-9E3D-4726-AF9B-4FB0A444657B}" type="presParOf" srcId="{10097460-53B1-4B27-BDD0-A3A921292CC9}" destId="{4289C131-09CC-4D0D-B3F9-FFFBBAA4A344}" srcOrd="1" destOrd="0" presId="urn:microsoft.com/office/officeart/2005/8/layout/process4"/>
    <dgm:cxn modelId="{4CA8BC94-CC9F-4D59-BFB7-7DB21A51AB1B}" type="presParOf" srcId="{10097460-53B1-4B27-BDD0-A3A921292CC9}" destId="{F48C83C9-A21D-4C75-93F4-56EA921E1970}" srcOrd="2" destOrd="0" presId="urn:microsoft.com/office/officeart/2005/8/layout/process4"/>
    <dgm:cxn modelId="{6945DEAF-0EA8-431F-8843-271A470AC9EB}" type="presParOf" srcId="{F48C83C9-A21D-4C75-93F4-56EA921E1970}" destId="{BA984E3B-38AC-4D17-B93D-F6A9A7305A0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35318-B089-4320-9303-920F5C60D462}">
      <dsp:nvSpPr>
        <dsp:cNvPr id="0" name=""/>
        <dsp:cNvSpPr/>
      </dsp:nvSpPr>
      <dsp:spPr>
        <a:xfrm>
          <a:off x="2559889" y="2039"/>
          <a:ext cx="2873108" cy="7586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List of proteins confidently identified in the experiments</a:t>
          </a:r>
          <a:endParaRPr lang="en-US" sz="1300" kern="1200" noProof="0" dirty="0"/>
        </a:p>
      </dsp:txBody>
      <dsp:txXfrm>
        <a:off x="2582108" y="24258"/>
        <a:ext cx="2828670" cy="714177"/>
      </dsp:txXfrm>
    </dsp:sp>
    <dsp:sp modelId="{89F74216-04F7-4D7F-B655-21B2DC32FF72}">
      <dsp:nvSpPr>
        <dsp:cNvPr id="0" name=""/>
        <dsp:cNvSpPr/>
      </dsp:nvSpPr>
      <dsp:spPr>
        <a:xfrm rot="5400000">
          <a:off x="3854203" y="779620"/>
          <a:ext cx="284480" cy="3413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894030" y="808068"/>
        <a:ext cx="204826" cy="199136"/>
      </dsp:txXfrm>
    </dsp:sp>
    <dsp:sp modelId="{598DE8F7-EA6F-4A9C-AE74-9BC5DA94594A}">
      <dsp:nvSpPr>
        <dsp:cNvPr id="0" name=""/>
        <dsp:cNvSpPr/>
      </dsp:nvSpPr>
      <dsp:spPr>
        <a:xfrm>
          <a:off x="2559889" y="1139962"/>
          <a:ext cx="2873108" cy="7586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For each condition query the peptides that belong to the protein over the multiple experiments</a:t>
          </a:r>
          <a:endParaRPr lang="en-US" sz="1300" kern="1200" noProof="0" dirty="0"/>
        </a:p>
      </dsp:txBody>
      <dsp:txXfrm>
        <a:off x="2582108" y="1162181"/>
        <a:ext cx="2828670" cy="714177"/>
      </dsp:txXfrm>
    </dsp:sp>
    <dsp:sp modelId="{D0D298A9-23D5-4896-90E1-A520DE5166F5}">
      <dsp:nvSpPr>
        <dsp:cNvPr id="0" name=""/>
        <dsp:cNvSpPr/>
      </dsp:nvSpPr>
      <dsp:spPr>
        <a:xfrm rot="5400000">
          <a:off x="3854203" y="1917543"/>
          <a:ext cx="284480" cy="3413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894030" y="1945991"/>
        <a:ext cx="204826" cy="199136"/>
      </dsp:txXfrm>
    </dsp:sp>
    <dsp:sp modelId="{D2E82BD8-C9F1-4265-A07E-AE0C036E5694}">
      <dsp:nvSpPr>
        <dsp:cNvPr id="0" name=""/>
        <dsp:cNvSpPr/>
      </dsp:nvSpPr>
      <dsp:spPr>
        <a:xfrm>
          <a:off x="2559889" y="2277885"/>
          <a:ext cx="2873108" cy="7586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Treat the peptide intensities as different observations and perform t-test or ANOVA</a:t>
          </a:r>
          <a:endParaRPr lang="en-US" sz="1300" kern="1200" noProof="0" dirty="0"/>
        </a:p>
      </dsp:txBody>
      <dsp:txXfrm>
        <a:off x="2582108" y="2300104"/>
        <a:ext cx="2828670" cy="714177"/>
      </dsp:txXfrm>
    </dsp:sp>
    <dsp:sp modelId="{FA29FDF0-0A59-43D3-9E96-215396554455}">
      <dsp:nvSpPr>
        <dsp:cNvPr id="0" name=""/>
        <dsp:cNvSpPr/>
      </dsp:nvSpPr>
      <dsp:spPr>
        <a:xfrm rot="5400000">
          <a:off x="3854203" y="3055466"/>
          <a:ext cx="284480" cy="3413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3894030" y="3083914"/>
        <a:ext cx="204826" cy="199136"/>
      </dsp:txXfrm>
    </dsp:sp>
    <dsp:sp modelId="{CEF46B27-939A-437C-BA69-FCE498E039FA}">
      <dsp:nvSpPr>
        <dsp:cNvPr id="0" name=""/>
        <dsp:cNvSpPr/>
      </dsp:nvSpPr>
      <dsp:spPr>
        <a:xfrm>
          <a:off x="2559889" y="3415809"/>
          <a:ext cx="2873108" cy="7586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Use clustering to remove non-unique peptides or gather more from the unidentified  tandem MS data. </a:t>
          </a:r>
          <a:endParaRPr lang="en-US" sz="1300" kern="1200" noProof="0" dirty="0"/>
        </a:p>
      </dsp:txBody>
      <dsp:txXfrm>
        <a:off x="2582108" y="3438028"/>
        <a:ext cx="2828670" cy="714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3C8D-DA9D-4E8D-B3AD-E5ED0E366FF3}">
      <dsp:nvSpPr>
        <dsp:cNvPr id="0" name=""/>
        <dsp:cNvSpPr/>
      </dsp:nvSpPr>
      <dsp:spPr>
        <a:xfrm>
          <a:off x="0" y="2642456"/>
          <a:ext cx="4752528" cy="867313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3) Inspect the results </a:t>
          </a:r>
          <a:endParaRPr lang="en-US" sz="1700" kern="1200" dirty="0"/>
        </a:p>
      </dsp:txBody>
      <dsp:txXfrm>
        <a:off x="0" y="2642456"/>
        <a:ext cx="4752528" cy="468349"/>
      </dsp:txXfrm>
    </dsp:sp>
    <dsp:sp modelId="{6BC48405-E3D0-4CE0-944C-A0F919B5310C}">
      <dsp:nvSpPr>
        <dsp:cNvPr id="0" name=""/>
        <dsp:cNvSpPr/>
      </dsp:nvSpPr>
      <dsp:spPr>
        <a:xfrm>
          <a:off x="2320" y="3093459"/>
          <a:ext cx="1582628" cy="3989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report</a:t>
          </a:r>
          <a:endParaRPr lang="en-US" sz="1600" kern="1200" dirty="0"/>
        </a:p>
      </dsp:txBody>
      <dsp:txXfrm>
        <a:off x="2320" y="3093459"/>
        <a:ext cx="1582628" cy="398964"/>
      </dsp:txXfrm>
    </dsp:sp>
    <dsp:sp modelId="{79FB9F42-2324-409A-9612-31F809EC03D1}">
      <dsp:nvSpPr>
        <dsp:cNvPr id="0" name=""/>
        <dsp:cNvSpPr/>
      </dsp:nvSpPr>
      <dsp:spPr>
        <a:xfrm>
          <a:off x="1584949" y="3093459"/>
          <a:ext cx="1582628" cy="3989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results .</a:t>
          </a:r>
          <a:r>
            <a:rPr lang="en-US" sz="1600" kern="1200" dirty="0" err="1" smtClean="0"/>
            <a:t>tsv</a:t>
          </a:r>
          <a:endParaRPr lang="en-US" sz="1600" kern="1200" dirty="0"/>
        </a:p>
      </dsp:txBody>
      <dsp:txXfrm>
        <a:off x="1584949" y="3093459"/>
        <a:ext cx="1582628" cy="398964"/>
      </dsp:txXfrm>
    </dsp:sp>
    <dsp:sp modelId="{11B9BAB2-5CA6-44ED-8D28-50C6F74EC4A2}">
      <dsp:nvSpPr>
        <dsp:cNvPr id="0" name=""/>
        <dsp:cNvSpPr/>
      </dsp:nvSpPr>
      <dsp:spPr>
        <a:xfrm>
          <a:off x="3167578" y="3093459"/>
          <a:ext cx="1582628" cy="3989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err="1" smtClean="0"/>
            <a:t>iPathwayGuide</a:t>
          </a:r>
          <a:endParaRPr lang="en-US" sz="1600" kern="1200" dirty="0"/>
        </a:p>
      </dsp:txBody>
      <dsp:txXfrm>
        <a:off x="3167578" y="3093459"/>
        <a:ext cx="1582628" cy="398964"/>
      </dsp:txXfrm>
    </dsp:sp>
    <dsp:sp modelId="{5FA5BEBB-14F7-4F5C-9BE2-EE4602BBA5E7}">
      <dsp:nvSpPr>
        <dsp:cNvPr id="0" name=""/>
        <dsp:cNvSpPr/>
      </dsp:nvSpPr>
      <dsp:spPr>
        <a:xfrm rot="10800000">
          <a:off x="0" y="1324713"/>
          <a:ext cx="4752528" cy="1333927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-446713"/>
                <a:satOff val="4564"/>
                <a:lumOff val="2998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50000"/>
                <a:hueOff val="-446713"/>
                <a:satOff val="4564"/>
                <a:lumOff val="2998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2) Upload to </a:t>
          </a:r>
          <a:r>
            <a:rPr lang="en-GB" sz="1700" kern="1200" dirty="0" err="1" smtClean="0"/>
            <a:t>QCQuan</a:t>
          </a:r>
          <a:r>
            <a:rPr lang="en-GB" sz="1700" kern="1200" dirty="0" smtClean="0"/>
            <a:t> </a:t>
          </a:r>
          <a:endParaRPr lang="en-US" sz="1700" kern="1200" dirty="0"/>
        </a:p>
      </dsp:txBody>
      <dsp:txXfrm rot="-10800000">
        <a:off x="0" y="1324713"/>
        <a:ext cx="4752528" cy="468208"/>
      </dsp:txXfrm>
    </dsp:sp>
    <dsp:sp modelId="{2C426391-6162-442A-8862-D5B726CEF748}">
      <dsp:nvSpPr>
        <dsp:cNvPr id="0" name=""/>
        <dsp:cNvSpPr/>
      </dsp:nvSpPr>
      <dsp:spPr>
        <a:xfrm>
          <a:off x="0" y="1789747"/>
          <a:ext cx="2376264" cy="39884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experimental design</a:t>
          </a:r>
          <a:endParaRPr lang="en-US" sz="1600" kern="1200" dirty="0"/>
        </a:p>
      </dsp:txBody>
      <dsp:txXfrm>
        <a:off x="0" y="1789747"/>
        <a:ext cx="2376264" cy="398844"/>
      </dsp:txXfrm>
    </dsp:sp>
    <dsp:sp modelId="{476FF94D-1CD3-4579-B8B7-745E142168AE}">
      <dsp:nvSpPr>
        <dsp:cNvPr id="0" name=""/>
        <dsp:cNvSpPr/>
      </dsp:nvSpPr>
      <dsp:spPr>
        <a:xfrm>
          <a:off x="2376264" y="1789747"/>
          <a:ext cx="2376264" cy="39884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user </a:t>
          </a:r>
          <a:r>
            <a:rPr lang="en-US" sz="1600" kern="1200" dirty="0" err="1" smtClean="0"/>
            <a:t>params</a:t>
          </a:r>
          <a:endParaRPr lang="en-US" sz="1600" kern="1200" dirty="0"/>
        </a:p>
      </dsp:txBody>
      <dsp:txXfrm>
        <a:off x="2376264" y="1789747"/>
        <a:ext cx="2376264" cy="398844"/>
      </dsp:txXfrm>
    </dsp:sp>
    <dsp:sp modelId="{4289C131-09CC-4D0D-B3F9-FFFBBAA4A344}">
      <dsp:nvSpPr>
        <dsp:cNvPr id="0" name=""/>
        <dsp:cNvSpPr/>
      </dsp:nvSpPr>
      <dsp:spPr>
        <a:xfrm rot="10800000">
          <a:off x="0" y="13626"/>
          <a:ext cx="4752528" cy="1333927"/>
        </a:xfrm>
        <a:prstGeom prst="upArrowCallout">
          <a:avLst/>
        </a:prstGeom>
        <a:gradFill rotWithShape="0">
          <a:gsLst>
            <a:gs pos="0">
              <a:schemeClr val="accent1">
                <a:shade val="50000"/>
                <a:hueOff val="-446713"/>
                <a:satOff val="4564"/>
                <a:lumOff val="2998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50000"/>
                <a:hueOff val="-446713"/>
                <a:satOff val="4564"/>
                <a:lumOff val="2998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1) Proteome discoverer analysis </a:t>
          </a:r>
          <a:endParaRPr lang="en-US" sz="1700" kern="1200" dirty="0"/>
        </a:p>
      </dsp:txBody>
      <dsp:txXfrm rot="-10800000">
        <a:off x="0" y="13626"/>
        <a:ext cx="4752528" cy="468208"/>
      </dsp:txXfrm>
    </dsp:sp>
    <dsp:sp modelId="{BA984E3B-38AC-4D17-B93D-F6A9A7305A0D}">
      <dsp:nvSpPr>
        <dsp:cNvPr id="0" name=""/>
        <dsp:cNvSpPr/>
      </dsp:nvSpPr>
      <dsp:spPr>
        <a:xfrm>
          <a:off x="0" y="468829"/>
          <a:ext cx="4752528" cy="39884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export as </a:t>
          </a:r>
          <a:r>
            <a:rPr lang="en-GB" sz="1600" kern="1200" dirty="0" err="1" smtClean="0"/>
            <a:t>tsv</a:t>
          </a:r>
          <a:r>
            <a:rPr lang="en-GB" sz="1600" kern="1200" dirty="0" smtClean="0"/>
            <a:t>-files</a:t>
          </a:r>
          <a:endParaRPr lang="en-US" sz="1600" kern="1200" dirty="0"/>
        </a:p>
      </dsp:txBody>
      <dsp:txXfrm>
        <a:off x="0" y="468829"/>
        <a:ext cx="4752528" cy="398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4D8A6-E91F-2349-9524-29B4C5A5DC24}" type="datetimeFigureOut">
              <a:rPr lang="nl-NL" smtClean="0"/>
              <a:t>4-1-2024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1A2C-3C7C-D545-A329-5793AF5DBC8F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862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44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5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3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52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985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82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82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769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393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7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12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054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75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17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51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0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9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68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24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24156F-1D0B-4865-8B43-044765E76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foto-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0" y="0"/>
            <a:ext cx="9144000" cy="3870745"/>
          </a:xfrm>
          <a:prstGeom prst="rect">
            <a:avLst/>
          </a:prstGeom>
        </p:spPr>
      </p:pic>
      <p:pic>
        <p:nvPicPr>
          <p:cNvPr id="14" name="Afbeelding 13" descr="logo-slide-tite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53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4293096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41122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82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3"/>
          <a:stretch>
            <a:fillRect/>
          </a:stretch>
        </p:blipFill>
        <p:spPr bwMode="auto">
          <a:xfrm>
            <a:off x="0" y="3502025"/>
            <a:ext cx="1603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38" y="2285999"/>
            <a:ext cx="6787662" cy="287885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9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89"/>
            <a:ext cx="8229600" cy="4035779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C4C4C"/>
                </a:solidFill>
              </a:defRPr>
            </a:lvl1pPr>
            <a:lvl2pPr>
              <a:defRPr sz="1400">
                <a:solidFill>
                  <a:srgbClr val="4C4C4C"/>
                </a:solidFill>
              </a:defRPr>
            </a:lvl2pPr>
            <a:lvl3pPr>
              <a:defRPr sz="1400">
                <a:solidFill>
                  <a:srgbClr val="4C4C4C"/>
                </a:solidFill>
              </a:defRPr>
            </a:lvl3pPr>
            <a:lvl4pPr>
              <a:defRPr sz="1400">
                <a:solidFill>
                  <a:srgbClr val="4C4C4C"/>
                </a:solidFill>
              </a:defRPr>
            </a:lvl4pPr>
            <a:lvl5pP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47A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43991"/>
            <a:ext cx="1092200" cy="3429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9913" y="2305051"/>
            <a:ext cx="3192462" cy="0"/>
          </a:xfrm>
          <a:prstGeom prst="line">
            <a:avLst/>
          </a:prstGeom>
          <a:ln w="6350" cmpd="sng">
            <a:solidFill>
              <a:srgbClr val="3BB4E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537185"/>
            <a:ext cx="8229600" cy="2389483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C4C4C"/>
                </a:solidFill>
              </a:defRPr>
            </a:lvl1pPr>
            <a:lvl2pPr>
              <a:defRPr sz="1400">
                <a:solidFill>
                  <a:srgbClr val="4C4C4C"/>
                </a:solidFill>
              </a:defRPr>
            </a:lvl2pPr>
            <a:lvl3pPr>
              <a:defRPr sz="1400">
                <a:solidFill>
                  <a:srgbClr val="4C4C4C"/>
                </a:solidFill>
              </a:defRPr>
            </a:lvl3pPr>
            <a:lvl4pPr>
              <a:defRPr sz="1400">
                <a:solidFill>
                  <a:srgbClr val="4C4C4C"/>
                </a:solidFill>
              </a:defRPr>
            </a:lvl4pPr>
            <a:lvl5pP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1" y="1109953"/>
            <a:ext cx="4585170" cy="1194859"/>
          </a:xfrm>
        </p:spPr>
        <p:txBody>
          <a:bodyPr>
            <a:noAutofit/>
          </a:bodyPr>
          <a:lstStyle>
            <a:lvl1pPr marL="0" indent="0">
              <a:buNone/>
              <a:defRPr sz="3000" cap="all">
                <a:solidFill>
                  <a:srgbClr val="47A6D9"/>
                </a:solidFill>
              </a:defRPr>
            </a:lvl1pPr>
            <a:lvl2pPr marL="457200" indent="0">
              <a:buNone/>
              <a:defRPr>
                <a:solidFill>
                  <a:srgbClr val="3BB4EB"/>
                </a:solidFill>
              </a:defRPr>
            </a:lvl2pPr>
            <a:lvl3pPr marL="914400" indent="0">
              <a:buNone/>
              <a:defRPr>
                <a:solidFill>
                  <a:srgbClr val="3BB4EB"/>
                </a:solidFill>
              </a:defRPr>
            </a:lvl3pPr>
            <a:lvl4pPr marL="1371600" indent="0">
              <a:buNone/>
              <a:defRPr>
                <a:solidFill>
                  <a:srgbClr val="3BB4EB"/>
                </a:solidFill>
              </a:defRPr>
            </a:lvl4pPr>
            <a:lvl5pPr marL="1828800" indent="0">
              <a:buNone/>
              <a:defRPr>
                <a:solidFill>
                  <a:srgbClr val="3BB4EB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2634309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47A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43991"/>
            <a:ext cx="1092200" cy="342900"/>
          </a:xfrm>
          <a:prstGeom prst="rect">
            <a:avLst/>
          </a:prstGeom>
        </p:spPr>
      </p:pic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17023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3907837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3537185"/>
            <a:ext cx="8229600" cy="2389483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C4C4C"/>
                </a:solidFill>
              </a:defRPr>
            </a:lvl1pPr>
            <a:lvl2pPr>
              <a:defRPr sz="1400">
                <a:solidFill>
                  <a:srgbClr val="4C4C4C"/>
                </a:solidFill>
              </a:defRPr>
            </a:lvl2pPr>
            <a:lvl3pPr>
              <a:defRPr sz="1400">
                <a:solidFill>
                  <a:srgbClr val="4C4C4C"/>
                </a:solidFill>
              </a:defRPr>
            </a:lvl3pPr>
            <a:lvl4pPr>
              <a:defRPr sz="1400">
                <a:solidFill>
                  <a:srgbClr val="4C4C4C"/>
                </a:solidFill>
              </a:defRPr>
            </a:lvl4pPr>
            <a:lvl5pP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47A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2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3" y="460963"/>
            <a:ext cx="8229600" cy="442148"/>
          </a:xfrm>
          <a:solidFill>
            <a:srgbClr val="F58437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89"/>
            <a:ext cx="8229600" cy="4035779"/>
          </a:xfrm>
        </p:spPr>
        <p:txBody>
          <a:bodyPr>
            <a:normAutofit/>
          </a:bodyPr>
          <a:lstStyle>
            <a:lvl1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1pPr>
            <a:lvl2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2pPr>
            <a:lvl3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3pPr>
            <a:lvl4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4pPr>
            <a:lvl5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F5843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solidFill>
              <a:srgbClr val="F58437"/>
            </a:solidFill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58437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F584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43991"/>
            <a:ext cx="1092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3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solidFill>
              <a:srgbClr val="F58437"/>
            </a:solidFill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58437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43991"/>
            <a:ext cx="1092200" cy="3429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9913" y="2305051"/>
            <a:ext cx="3192462" cy="0"/>
          </a:xfrm>
          <a:prstGeom prst="line">
            <a:avLst/>
          </a:prstGeom>
          <a:ln w="6350" cmpd="sng">
            <a:solidFill>
              <a:srgbClr val="3BB4E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3" y="460963"/>
            <a:ext cx="8229600" cy="442148"/>
          </a:xfrm>
          <a:solidFill>
            <a:srgbClr val="F58437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537185"/>
            <a:ext cx="8229600" cy="2389483"/>
          </a:xfrm>
        </p:spPr>
        <p:txBody>
          <a:bodyPr>
            <a:normAutofit/>
          </a:bodyPr>
          <a:lstStyle>
            <a:lvl1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1pPr>
            <a:lvl2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2pPr>
            <a:lvl3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3pPr>
            <a:lvl4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4pPr>
            <a:lvl5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1" y="1109953"/>
            <a:ext cx="4585170" cy="1194859"/>
          </a:xfrm>
        </p:spPr>
        <p:txBody>
          <a:bodyPr>
            <a:noAutofit/>
          </a:bodyPr>
          <a:lstStyle>
            <a:lvl1pPr marL="0" indent="0">
              <a:buNone/>
              <a:defRPr sz="3000" cap="all">
                <a:solidFill>
                  <a:srgbClr val="F58437"/>
                </a:solidFill>
              </a:defRPr>
            </a:lvl1pPr>
            <a:lvl2pPr marL="457200" indent="0">
              <a:buNone/>
              <a:defRPr>
                <a:solidFill>
                  <a:srgbClr val="3BB4EB"/>
                </a:solidFill>
              </a:defRPr>
            </a:lvl2pPr>
            <a:lvl3pPr marL="914400" indent="0">
              <a:buNone/>
              <a:defRPr>
                <a:solidFill>
                  <a:srgbClr val="3BB4EB"/>
                </a:solidFill>
              </a:defRPr>
            </a:lvl3pPr>
            <a:lvl4pPr marL="1371600" indent="0">
              <a:buNone/>
              <a:defRPr>
                <a:solidFill>
                  <a:srgbClr val="3BB4EB"/>
                </a:solidFill>
              </a:defRPr>
            </a:lvl4pPr>
            <a:lvl5pPr marL="1828800" indent="0">
              <a:buNone/>
              <a:defRPr>
                <a:solidFill>
                  <a:srgbClr val="3BB4EB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2634309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F5843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F584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solidFill>
              <a:srgbClr val="F58437"/>
            </a:solidFill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816100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58437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58437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58437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43991"/>
            <a:ext cx="10922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F584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17023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3907837" cy="442148"/>
          </a:xfrm>
          <a:solidFill>
            <a:srgbClr val="F58437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3537185"/>
            <a:ext cx="8229600" cy="2389483"/>
          </a:xfrm>
        </p:spPr>
        <p:txBody>
          <a:bodyPr>
            <a:normAutofit/>
          </a:bodyPr>
          <a:lstStyle>
            <a:lvl1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1pPr>
            <a:lvl2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2pPr>
            <a:lvl3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3pPr>
            <a:lvl4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4pPr>
            <a:lvl5pPr>
              <a:buClr>
                <a:srgbClr val="F58437"/>
              </a:buCl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6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89"/>
            <a:ext cx="8229600" cy="4035779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C4C4C"/>
                </a:solidFill>
              </a:defRPr>
            </a:lvl1pPr>
            <a:lvl2pPr>
              <a:defRPr sz="1400">
                <a:solidFill>
                  <a:srgbClr val="4C4C4C"/>
                </a:solidFill>
              </a:defRPr>
            </a:lvl2pPr>
            <a:lvl3pPr>
              <a:defRPr sz="1400">
                <a:solidFill>
                  <a:srgbClr val="4C4C4C"/>
                </a:solidFill>
              </a:defRPr>
            </a:lvl3pPr>
            <a:lvl4pPr>
              <a:defRPr sz="1400">
                <a:solidFill>
                  <a:srgbClr val="4C4C4C"/>
                </a:solidFill>
              </a:defRPr>
            </a:lvl4pPr>
            <a:lvl5pP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485378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>
              <a:defRPr/>
            </a:pPr>
            <a:fld id="{030E6436-2F7B-CD41-916E-6D2EB37127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47A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00" y="6154962"/>
            <a:ext cx="1092200" cy="3209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7" y="6182638"/>
            <a:ext cx="1080121" cy="3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35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91"/>
            <a:ext cx="8229600" cy="4035779"/>
          </a:xfrm>
        </p:spPr>
        <p:txBody>
          <a:bodyPr>
            <a:normAutofit/>
          </a:bodyPr>
          <a:lstStyle>
            <a:lvl1pPr>
              <a:defRPr sz="1050">
                <a:solidFill>
                  <a:srgbClr val="4C4C4C"/>
                </a:solidFill>
              </a:defRPr>
            </a:lvl1pPr>
            <a:lvl2pPr>
              <a:defRPr sz="1050">
                <a:solidFill>
                  <a:srgbClr val="4C4C4C"/>
                </a:solidFill>
              </a:defRPr>
            </a:lvl2pPr>
            <a:lvl3pPr>
              <a:defRPr sz="1050">
                <a:solidFill>
                  <a:srgbClr val="4C4C4C"/>
                </a:solidFill>
              </a:defRPr>
            </a:lvl3pPr>
            <a:lvl4pPr>
              <a:defRPr sz="1050">
                <a:solidFill>
                  <a:srgbClr val="4C4C4C"/>
                </a:solidFill>
              </a:defRPr>
            </a:lvl4pPr>
            <a:lvl5pPr>
              <a:defRPr sz="105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126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35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91"/>
            <a:ext cx="8229600" cy="4035779"/>
          </a:xfrm>
        </p:spPr>
        <p:txBody>
          <a:bodyPr>
            <a:normAutofit/>
          </a:bodyPr>
          <a:lstStyle>
            <a:lvl1pPr>
              <a:defRPr sz="1050">
                <a:solidFill>
                  <a:srgbClr val="4C4C4C"/>
                </a:solidFill>
              </a:defRPr>
            </a:lvl1pPr>
            <a:lvl2pPr>
              <a:defRPr sz="1050">
                <a:solidFill>
                  <a:srgbClr val="4C4C4C"/>
                </a:solidFill>
              </a:defRPr>
            </a:lvl2pPr>
            <a:lvl3pPr>
              <a:defRPr sz="1050">
                <a:solidFill>
                  <a:srgbClr val="4C4C4C"/>
                </a:solidFill>
              </a:defRPr>
            </a:lvl3pPr>
            <a:lvl4pPr>
              <a:defRPr sz="1050">
                <a:solidFill>
                  <a:srgbClr val="4C4C4C"/>
                </a:solidFill>
              </a:defRPr>
            </a:lvl4pPr>
            <a:lvl5pPr>
              <a:defRPr sz="105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-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8869680" cy="66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2729"/>
            <a:ext cx="8640960" cy="461665"/>
          </a:xfrm>
          <a:ln>
            <a:noFill/>
          </a:ln>
        </p:spPr>
        <p:txBody>
          <a:bodyPr>
            <a:spAutoFit/>
          </a:bodyPr>
          <a:lstStyle>
            <a:lvl1pPr algn="ctr">
              <a:defRPr sz="2400" b="1" u="sng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4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20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79512" y="638132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6559652E-C199-334F-9320-471B095246A8}" type="datetime1">
              <a:rPr lang="nl-BE"/>
              <a:pPr/>
              <a:t>4/01/2024</a:t>
            </a:fld>
            <a:endParaRPr lang="nl-BE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446449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82916"/>
            <a:ext cx="752475" cy="365125"/>
          </a:xfrm>
        </p:spPr>
        <p:txBody>
          <a:bodyPr/>
          <a:lstStyle>
            <a:lvl1pPr>
              <a:defRPr/>
            </a:lvl1pPr>
          </a:lstStyle>
          <a:p>
            <a:fld id="{BBB2625E-E22D-324D-B6D3-F6234E5E9FE9}" type="slidenum">
              <a:rPr lang="nl-BE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6644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33F6-8403-4A01-B00E-A6608A694F18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13E0B-801C-4FB0-AE49-F33250AD0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57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35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91"/>
            <a:ext cx="8229600" cy="4035779"/>
          </a:xfrm>
        </p:spPr>
        <p:txBody>
          <a:bodyPr>
            <a:normAutofit/>
          </a:bodyPr>
          <a:lstStyle>
            <a:lvl1pPr>
              <a:defRPr sz="1050">
                <a:solidFill>
                  <a:srgbClr val="4C4C4C"/>
                </a:solidFill>
              </a:defRPr>
            </a:lvl1pPr>
            <a:lvl2pPr>
              <a:defRPr sz="1050">
                <a:solidFill>
                  <a:srgbClr val="4C4C4C"/>
                </a:solidFill>
              </a:defRPr>
            </a:lvl2pPr>
            <a:lvl3pPr>
              <a:defRPr sz="1050">
                <a:solidFill>
                  <a:srgbClr val="4C4C4C"/>
                </a:solidFill>
              </a:defRPr>
            </a:lvl3pPr>
            <a:lvl4pPr>
              <a:defRPr sz="1050">
                <a:solidFill>
                  <a:srgbClr val="4C4C4C"/>
                </a:solidFill>
              </a:defRPr>
            </a:lvl4pPr>
            <a:lvl5pPr>
              <a:defRPr sz="105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1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468"/>
            <a:ext cx="864096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612" y="3140968"/>
            <a:ext cx="6984776" cy="432048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Ondertitel</a:t>
            </a:r>
            <a:r>
              <a:rPr lang="en-US" dirty="0"/>
              <a:t> </a:t>
            </a:r>
            <a:r>
              <a:rPr lang="en-US" dirty="0" err="1"/>
              <a:t>tussenslide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2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468"/>
            <a:ext cx="864096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/>
              <a:t>x.X</a:t>
            </a:r>
            <a:r>
              <a:rPr lang="en-US" dirty="0"/>
              <a:t> chapter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1484738"/>
            <a:ext cx="6984776" cy="3960486"/>
          </a:xfr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Onderverdeling</a:t>
            </a:r>
            <a:r>
              <a:rPr lang="en-US" dirty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825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8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89"/>
            <a:ext cx="8229600" cy="4035779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C4C4C"/>
                </a:solidFill>
              </a:defRPr>
            </a:lvl1pPr>
            <a:lvl2pPr>
              <a:defRPr sz="1400">
                <a:solidFill>
                  <a:srgbClr val="4C4C4C"/>
                </a:solidFill>
              </a:defRPr>
            </a:lvl2pPr>
            <a:lvl3pPr>
              <a:defRPr sz="1400">
                <a:solidFill>
                  <a:srgbClr val="4C4C4C"/>
                </a:solidFill>
              </a:defRPr>
            </a:lvl3pPr>
            <a:lvl4pPr>
              <a:defRPr sz="1400">
                <a:solidFill>
                  <a:srgbClr val="4C4C4C"/>
                </a:solidFill>
              </a:defRPr>
            </a:lvl4pPr>
            <a:lvl5pPr>
              <a:defRPr sz="14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121766"/>
            <a:ext cx="1989138" cy="36512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485378" y="6121766"/>
            <a:ext cx="63023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3BB4EB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>
              <a:defRPr/>
            </a:pPr>
            <a:fld id="{030E6436-2F7B-CD41-916E-6D2EB37127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2" y="5994768"/>
            <a:ext cx="8229598" cy="0"/>
          </a:xfrm>
          <a:prstGeom prst="line">
            <a:avLst/>
          </a:prstGeom>
          <a:ln w="6350" cmpd="sng">
            <a:solidFill>
              <a:srgbClr val="47A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35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91"/>
            <a:ext cx="8229600" cy="4035779"/>
          </a:xfrm>
        </p:spPr>
        <p:txBody>
          <a:bodyPr>
            <a:normAutofit/>
          </a:bodyPr>
          <a:lstStyle>
            <a:lvl1pPr>
              <a:defRPr sz="1050">
                <a:solidFill>
                  <a:srgbClr val="4C4C4C"/>
                </a:solidFill>
              </a:defRPr>
            </a:lvl1pPr>
            <a:lvl2pPr>
              <a:defRPr sz="1050">
                <a:solidFill>
                  <a:srgbClr val="4C4C4C"/>
                </a:solidFill>
              </a:defRPr>
            </a:lvl2pPr>
            <a:lvl3pPr>
              <a:defRPr sz="1050">
                <a:solidFill>
                  <a:srgbClr val="4C4C4C"/>
                </a:solidFill>
              </a:defRPr>
            </a:lvl3pPr>
            <a:lvl4pPr>
              <a:defRPr sz="1050">
                <a:solidFill>
                  <a:srgbClr val="4C4C4C"/>
                </a:solidFill>
              </a:defRPr>
            </a:lvl4pPr>
            <a:lvl5pPr>
              <a:defRPr sz="105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41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4" y="460963"/>
            <a:ext cx="8229596" cy="442148"/>
          </a:xfrm>
          <a:solidFill>
            <a:srgbClr val="47A6D9"/>
          </a:solidFill>
        </p:spPr>
        <p:txBody>
          <a:bodyPr>
            <a:normAutofit/>
          </a:bodyPr>
          <a:lstStyle>
            <a:lvl1pPr>
              <a:defRPr sz="135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90891"/>
            <a:ext cx="8229600" cy="4035779"/>
          </a:xfrm>
        </p:spPr>
        <p:txBody>
          <a:bodyPr>
            <a:normAutofit/>
          </a:bodyPr>
          <a:lstStyle>
            <a:lvl1pPr>
              <a:defRPr sz="1050">
                <a:solidFill>
                  <a:srgbClr val="4C4C4C"/>
                </a:solidFill>
              </a:defRPr>
            </a:lvl1pPr>
            <a:lvl2pPr>
              <a:defRPr sz="1050">
                <a:solidFill>
                  <a:srgbClr val="4C4C4C"/>
                </a:solidFill>
              </a:defRPr>
            </a:lvl2pPr>
            <a:lvl3pPr>
              <a:defRPr sz="1050">
                <a:solidFill>
                  <a:srgbClr val="4C4C4C"/>
                </a:solidFill>
              </a:defRPr>
            </a:lvl3pPr>
            <a:lvl4pPr>
              <a:defRPr sz="1050">
                <a:solidFill>
                  <a:srgbClr val="4C4C4C"/>
                </a:solidFill>
              </a:defRPr>
            </a:lvl4pPr>
            <a:lvl5pPr>
              <a:defRPr sz="105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8229600" cy="714728"/>
          </a:xfrm>
        </p:spPr>
        <p:txBody>
          <a:bodyPr>
            <a:normAutofit/>
          </a:bodyPr>
          <a:lstStyle>
            <a:lvl1pPr marL="0" indent="0">
              <a:buNone/>
              <a:defRPr sz="1050" i="1">
                <a:solidFill>
                  <a:srgbClr val="47A6D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r="5923"/>
          <a:stretch/>
        </p:blipFill>
        <p:spPr>
          <a:xfrm>
            <a:off x="0" y="-14235"/>
            <a:ext cx="9144000" cy="6899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9582" y="4753774"/>
            <a:ext cx="4449187" cy="400110"/>
          </a:xfrm>
          <a:effectLst>
            <a:outerShdw blurRad="31750" dist="25400" dir="5400000" algn="tl" rotWithShape="0">
              <a:srgbClr val="000000">
                <a:alpha val="26000"/>
              </a:srgbClr>
            </a:outerShdw>
          </a:effectLst>
        </p:spPr>
        <p:txBody>
          <a:bodyPr wrap="square">
            <a:spAutoFit/>
          </a:bodyPr>
          <a:lstStyle>
            <a:lvl1pPr>
              <a:defRPr sz="2000" cap="all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Click to edit Master title style 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69582" y="4288692"/>
            <a:ext cx="4449187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069582" y="5636845"/>
            <a:ext cx="4449187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457465" y="-40103"/>
            <a:ext cx="2274946" cy="5663884"/>
            <a:chOff x="724825" y="0"/>
            <a:chExt cx="2441708" cy="6079067"/>
          </a:xfrm>
        </p:grpSpPr>
        <p:sp>
          <p:nvSpPr>
            <p:cNvPr id="12" name="Rectangle 11"/>
            <p:cNvSpPr/>
            <p:nvPr userDrawn="1"/>
          </p:nvSpPr>
          <p:spPr>
            <a:xfrm>
              <a:off x="724825" y="0"/>
              <a:ext cx="2441708" cy="6079067"/>
            </a:xfrm>
            <a:prstGeom prst="rect">
              <a:avLst/>
            </a:prstGeom>
            <a:solidFill>
              <a:srgbClr val="47A6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8310" y="616836"/>
              <a:ext cx="1611543" cy="5113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35566" y="4558432"/>
              <a:ext cx="1955800" cy="1105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8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3"/>
          <a:stretch>
            <a:fillRect/>
          </a:stretch>
        </p:blipFill>
        <p:spPr bwMode="auto">
          <a:xfrm>
            <a:off x="0" y="3502025"/>
            <a:ext cx="1603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99138" y="2285999"/>
            <a:ext cx="6787662" cy="287885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68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C988CC6-97EB-4A45-9195-47EF7C52919D}" type="datetime1">
              <a:rPr lang="nl-BE"/>
              <a:pPr/>
              <a:t>4/01/2024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476D89C-E8B9-AE4E-B6DF-5DF853DAFA02}" type="slidenum">
              <a:rPr lang="nl-BE"/>
              <a:pPr/>
              <a:t>‹#›</a:t>
            </a:fld>
            <a:endParaRPr 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7" r:id="rId4"/>
    <p:sldLayoutId id="2147483702" r:id="rId5"/>
    <p:sldLayoutId id="2147483707" r:id="rId6"/>
    <p:sldLayoutId id="2147483708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3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00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500" kern="1200">
          <a:solidFill>
            <a:schemeClr val="tx2"/>
          </a:solidFill>
          <a:latin typeface="Trebuchet MS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Lucida Grande"/>
        <a:buChar char="»"/>
        <a:defRPr sz="2000" kern="1200">
          <a:solidFill>
            <a:srgbClr val="4C4C4C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Lucida Grande"/>
        <a:buChar char="»"/>
        <a:defRPr sz="2000" kern="1200">
          <a:solidFill>
            <a:srgbClr val="4C4C4C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Lucida Grande"/>
        <a:buChar char="»"/>
        <a:defRPr sz="2000" kern="1200">
          <a:solidFill>
            <a:srgbClr val="4C4C4C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Lucida Grande"/>
        <a:buChar char="»"/>
        <a:defRPr sz="2000" kern="1200">
          <a:solidFill>
            <a:srgbClr val="4C4C4C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000" kern="1200">
          <a:solidFill>
            <a:srgbClr val="4C4C4C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emf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JhqRJAyh-d4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CONSTANd</a:t>
            </a:r>
            <a:r>
              <a:rPr lang="nl-NL" smtClean="0"/>
              <a:t> &amp; QCQUAN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>
          <a:xfrm>
            <a:off x="1403648" y="5157192"/>
            <a:ext cx="6984776" cy="432048"/>
          </a:xfrm>
        </p:spPr>
        <p:txBody>
          <a:bodyPr/>
          <a:lstStyle/>
          <a:p>
            <a:r>
              <a:rPr lang="nl-NL" dirty="0"/>
              <a:t>Dirk </a:t>
            </a:r>
            <a:r>
              <a:rPr lang="nl-NL" dirty="0" err="1" smtClean="0"/>
              <a:t>Valkenborg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16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CONSTAN</a:t>
            </a:r>
            <a:r>
              <a:rPr lang="en-US" cap="none" dirty="0" err="1" smtClean="0"/>
              <a:t>d</a:t>
            </a:r>
            <a:r>
              <a:rPr lang="en-US" dirty="0" smtClean="0"/>
              <a:t> </a:t>
            </a:r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035779"/>
          </a:xfrm>
        </p:spPr>
        <p:txBody>
          <a:bodyPr/>
          <a:lstStyle/>
          <a:p>
            <a:r>
              <a:rPr lang="en-US" sz="1800" dirty="0"/>
              <a:t>Data-driven normalization</a:t>
            </a:r>
          </a:p>
          <a:p>
            <a:r>
              <a:rPr lang="en-US" sz="1800" dirty="0"/>
              <a:t>Three </a:t>
            </a:r>
            <a:r>
              <a:rPr lang="en-US" sz="1800" dirty="0" smtClean="0"/>
              <a:t>conditions have to be fulfilled (MA-scatter plot):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2447285"/>
            <a:ext cx="421196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majority of proteins/peptides do not vary between samples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.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number of up-regulated ≈ the number of down-regulated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.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systematic bias is proportional over the intensity.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16016" y="2475197"/>
                <a:ext cx="1649682" cy="657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nl-B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𝑡𝑚𝑡</m:t>
                                  </m:r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𝑡𝑚𝑡</m:t>
                                  </m:r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475197"/>
                <a:ext cx="1649682" cy="6574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89054" y="3285667"/>
                <a:ext cx="279982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nl-BE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𝑡𝑚𝑡</m:t>
                                  </m:r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nl-BE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𝑡𝑚𝑡</m:t>
                                  </m:r>
                                  <m:r>
                                    <a:rPr kumimoji="0" lang="nl-B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F2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054" y="3285667"/>
                <a:ext cx="2799824" cy="610936"/>
              </a:xfrm>
              <a:prstGeom prst="rect">
                <a:avLst/>
              </a:prstGeom>
              <a:blipFill rotWithShape="1">
                <a:blip r:embed="rId4"/>
                <a:stretch>
                  <a:fillRect r="-1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20072" y="2403189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90" y="2187165"/>
            <a:ext cx="5183546" cy="388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899592" y="2803941"/>
            <a:ext cx="3456384" cy="2551576"/>
          </a:xfrm>
          <a:prstGeom prst="roundRect">
            <a:avLst/>
          </a:prstGeom>
          <a:solidFill>
            <a:schemeClr val="accent3">
              <a:lumMod val="50000"/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5976" y="3329650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Reference set = all identified peptides.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No pull-downs!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Assume shift is not from biology.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499992" y="3843349"/>
            <a:ext cx="720080" cy="173596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 bwMode="auto">
          <a:xfrm>
            <a:off x="971600" y="3051261"/>
            <a:ext cx="3384376" cy="610936"/>
          </a:xfrm>
          <a:prstGeom prst="ellipse">
            <a:avLst/>
          </a:prstGeom>
          <a:solidFill>
            <a:schemeClr val="accent3">
              <a:lumMod val="50000"/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971600" y="4384541"/>
            <a:ext cx="3384376" cy="610936"/>
          </a:xfrm>
          <a:prstGeom prst="ellipse">
            <a:avLst/>
          </a:prstGeom>
          <a:solidFill>
            <a:schemeClr val="accent3">
              <a:lumMod val="50000"/>
              <a:alpha val="4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6057" y="416825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avoid bias in the estimate of the central tendency in the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4355976" y="4168255"/>
            <a:ext cx="720080" cy="323165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20072" y="4995477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Trend has to be constant.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67544" y="3662197"/>
            <a:ext cx="4176464" cy="722344"/>
          </a:xfrm>
          <a:prstGeom prst="ellipse">
            <a:avLst/>
          </a:prstGeom>
          <a:solidFill>
            <a:srgbClr val="C000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3707904" y="4384541"/>
            <a:ext cx="1368152" cy="795602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7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/>
      <p:bldP spid="19" grpId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0357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555776" y="1710100"/>
            <a:ext cx="4320480" cy="0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059832" y="134076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Reporter channels: 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 = 1 … n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7164288" y="2718212"/>
            <a:ext cx="288032" cy="216024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259632" y="2286164"/>
            <a:ext cx="0" cy="259228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923" y="3220451"/>
            <a:ext cx="134695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Peptides: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= 1 … m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7836" y="264155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sum =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31468" y="5323274"/>
            <a:ext cx="26646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BMC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Genomics. 2005;6:145.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-Tracker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 for quantitative proteomics using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iTRAQ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Shadforth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IP,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Dunkley TP, Lilley KS,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Bessant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C.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11660" y="1926124"/>
          <a:ext cx="5436604" cy="29667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1440000"/>
            <a:ext cx="6240000" cy="46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73" y="1430106"/>
            <a:ext cx="6245922" cy="468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6084168" y="3573016"/>
            <a:ext cx="1728192" cy="432048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2360" y="33832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percentage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0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standardization (</a:t>
            </a:r>
            <a:r>
              <a:rPr lang="en-US" dirty="0" err="1" smtClean="0"/>
              <a:t>CONSTAN</a:t>
            </a:r>
            <a:r>
              <a:rPr lang="en-US" cap="none" dirty="0" err="1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555776" y="1710100"/>
            <a:ext cx="4320480" cy="0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59832" y="134076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Reporter channels: 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 = 1 … n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259632" y="2286164"/>
            <a:ext cx="0" cy="259228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923" y="3220451"/>
            <a:ext cx="134695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Peptides: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= 1 … m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874" y="2614340"/>
            <a:ext cx="732781" cy="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9726" y="5114158"/>
            <a:ext cx="732781" cy="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511660" y="1926124"/>
          <a:ext cx="5436604" cy="29667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560238" y="2420888"/>
                <a:ext cx="1347548" cy="879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nl-B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238" y="2420888"/>
                <a:ext cx="1347548" cy="8798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4008" y="5157192"/>
                <a:ext cx="1848263" cy="7012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nl-B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nl-B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 ×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157192"/>
                <a:ext cx="1848263" cy="701295"/>
              </a:xfrm>
              <a:prstGeom prst="rect">
                <a:avLst/>
              </a:prstGeom>
              <a:blipFill rotWithShape="1">
                <a:blip r:embed="rId5"/>
                <a:stretch>
                  <a:fillRect b="-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25579" y="5427465"/>
            <a:ext cx="3092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∝ protein concentration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mathematical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11660" y="1926124"/>
          <a:ext cx="5436604" cy="29667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>
            <a:off x="2555776" y="1710100"/>
            <a:ext cx="4320480" cy="0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059832" y="134076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Reporter channels: 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 = 1 … n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259632" y="2286164"/>
            <a:ext cx="0" cy="259228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7923" y="3220451"/>
            <a:ext cx="134695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Peptides: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= 1 … m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874" y="2614340"/>
            <a:ext cx="732781" cy="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9726" y="5114158"/>
            <a:ext cx="732781" cy="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21402" y="5178035"/>
                <a:ext cx="1567737" cy="6375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02" y="5178035"/>
                <a:ext cx="1567737" cy="637541"/>
              </a:xfrm>
              <a:prstGeom prst="rect">
                <a:avLst/>
              </a:prstGeom>
              <a:blipFill rotWithShape="1">
                <a:blip r:embed="rId4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560238" y="2420888"/>
                <a:ext cx="1592744" cy="879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238" y="2420888"/>
                <a:ext cx="1592744" cy="8798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12" y="2711071"/>
            <a:ext cx="369892" cy="27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2555776" y="1710100"/>
            <a:ext cx="4320480" cy="0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059832" y="134076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Reporter channels: 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j = 1 … n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259632" y="2286164"/>
            <a:ext cx="0" cy="259228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923" y="3220451"/>
            <a:ext cx="134695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Peptides: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= 1 … m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7924716" y="3537012"/>
            <a:ext cx="288032" cy="216024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204492" y="3845288"/>
                <a:ext cx="176029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=2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92" y="3845288"/>
                <a:ext cx="1760290" cy="8798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9726" y="5114158"/>
            <a:ext cx="732781" cy="4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76389" y="5174126"/>
                <a:ext cx="1971694" cy="6375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=2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89" y="5174126"/>
                <a:ext cx="1971694" cy="637541"/>
              </a:xfrm>
              <a:prstGeom prst="rect">
                <a:avLst/>
              </a:prstGeom>
              <a:blipFill rotWithShape="1">
                <a:blip r:embed="rId5"/>
                <a:stretch>
                  <a:fillRect b="-25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164577" y="2420888"/>
                <a:ext cx="199670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=2</m:t>
                          </m:r>
                        </m:sub>
                        <m:sup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nl-B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nl-B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F2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0" lang="nl-B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F2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nl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nl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F2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77" y="2420888"/>
                <a:ext cx="1996700" cy="87985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511660" y="1926124"/>
          <a:ext cx="5436604" cy="29667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gCheck">
                      <a:fgClr>
                        <a:schemeClr val="accent6"/>
                      </a:fgClr>
                      <a:bgClr>
                        <a:schemeClr val="tx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 bwMode="auto">
          <a:xfrm>
            <a:off x="6840760" y="4536504"/>
            <a:ext cx="2411760" cy="14847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/>
              <a:t>The problem is to find a ‘new’ matrix </a:t>
            </a:r>
            <a:r>
              <a:rPr lang="en-US" sz="1600" dirty="0" smtClean="0"/>
              <a:t>K </a:t>
            </a:r>
            <a:r>
              <a:rPr lang="en-US" sz="1600" dirty="0"/>
              <a:t>that deviates least from the original data in </a:t>
            </a:r>
            <a:r>
              <a:rPr lang="en-US" sz="1600" b="1" dirty="0"/>
              <a:t>A</a:t>
            </a:r>
            <a:r>
              <a:rPr lang="en-US" sz="1600" dirty="0"/>
              <a:t> whilst subjected to equality constraints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08887" y="3346434"/>
                <a:ext cx="1808187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Mean*(</a:t>
                </a:r>
                <a:r>
                  <a:rPr kumimoji="0" lang="nl-BE" sz="18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row</a:t>
                </a:r>
                <a:r>
                  <a:rPr kumimoji="0" lang="nl-BE" sz="1800" b="0" i="1" u="none" strike="noStrike" kern="1200" cap="none" spc="0" normalizeH="0" baseline="-25000" noProof="0" dirty="0" err="1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i</a:t>
                </a:r>
                <a:r>
                  <a:rPr kumimoji="0" lang="nl-B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r>
                      <a:rPr kumimoji="0" lang="nl-BE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7" y="3346434"/>
                <a:ext cx="1808187" cy="484941"/>
              </a:xfrm>
              <a:prstGeom prst="rect">
                <a:avLst/>
              </a:prstGeom>
              <a:blipFill rotWithShape="1">
                <a:blip r:embed="rId3"/>
                <a:stretch>
                  <a:fillRect l="-269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80496" y="5375397"/>
                <a:ext cx="2180084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Mean*(</a:t>
                </a:r>
                <a:r>
                  <a:rPr kumimoji="0" lang="nl-BE" sz="18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column</a:t>
                </a:r>
                <a:r>
                  <a:rPr kumimoji="0" lang="nl-BE" sz="1800" b="0" i="1" u="none" strike="noStrike" kern="1200" cap="none" spc="0" normalizeH="0" baseline="-25000" noProof="0" dirty="0" err="1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j</a:t>
                </a:r>
                <a:r>
                  <a:rPr kumimoji="0" lang="nl-B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r>
                      <a:rPr kumimoji="0" lang="nl-BE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nl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496" y="5375397"/>
                <a:ext cx="2180084" cy="484941"/>
              </a:xfrm>
              <a:prstGeom prst="rect">
                <a:avLst/>
              </a:prstGeom>
              <a:blipFill rotWithShape="1">
                <a:blip r:embed="rId4"/>
                <a:stretch>
                  <a:fillRect l="-2521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4210" y="5615686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*on the observed values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2643" y="4793931"/>
                <a:ext cx="2058169" cy="76440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nl-B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eqArr>
                            <m:eqArrPr>
                              <m:ctrlPr>
                                <a:rPr kumimoji="0" lang="nl-BE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kumimoji="0" lang="nl-BE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0" lang="nl-BE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nl-BE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Times New Roman"/>
                                          <a:cs typeface="+mn-cs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kumimoji="0" lang="nl-BE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𝑥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kumimoji="0" lang="nl-BE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0" lang="nl-BE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nl-BE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Times New Roman"/>
                                          <a:cs typeface="Times New Roman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𝑠</m:t>
                              </m:r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</m:t>
                              </m:r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𝑡</m:t>
                              </m:r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.  </m:t>
                              </m:r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nl-BE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r>
                                    <a:rPr kumimoji="0" lang="nl-BE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nl-B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=0</m:t>
                              </m:r>
                            </m:e>
                          </m:eqArr>
                        </m:fName>
                        <m:e>
                          <m:r>
                            <a:rPr kumimoji="0" lang="nl-B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Times New Roman"/>
                              <a:cs typeface="Times New 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kumimoji="0" lang="nl-BE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Times New Roman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643" y="4793931"/>
                <a:ext cx="2058169" cy="764404"/>
              </a:xfrm>
              <a:prstGeom prst="rect">
                <a:avLst/>
              </a:prstGeom>
              <a:blipFill rotWithShape="1">
                <a:blip r:embed="rId5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/>
          <p:cNvSpPr/>
          <p:nvPr/>
        </p:nvSpPr>
        <p:spPr bwMode="auto">
          <a:xfrm rot="5400000">
            <a:off x="4546599" y="3005525"/>
            <a:ext cx="432048" cy="4320480"/>
          </a:xfrm>
          <a:prstGeom prst="rightBrace">
            <a:avLst>
              <a:gd name="adj1" fmla="val 48016"/>
              <a:gd name="adj2" fmla="val 50379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7020272" y="2319207"/>
            <a:ext cx="432048" cy="2514251"/>
          </a:xfrm>
          <a:prstGeom prst="rightBrace">
            <a:avLst>
              <a:gd name="adj1" fmla="val 48016"/>
              <a:gd name="adj2" fmla="val 50379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511660" y="1926124"/>
          <a:ext cx="5436604" cy="29667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pep4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RAS </a:t>
            </a:r>
            <a:r>
              <a:rPr lang="en-US" dirty="0" smtClean="0"/>
              <a:t>procedure or Matrix Raking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/>
              <a:t>RAS is a special case of the Iterative Proportional Fitting Procedure (IPFP) and originates from econometrics. Invented by Sir </a:t>
            </a:r>
            <a:r>
              <a:rPr lang="en-US" sz="1600" b="1" dirty="0"/>
              <a:t>John Richard Nicholas Stone.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78825" y="2953323"/>
          <a:ext cx="3137193" cy="28519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515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742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2n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31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3n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</a:t>
                      </a:r>
                      <a:r>
                        <a:rPr lang="en-US" baseline="-25000" dirty="0" smtClean="0"/>
                        <a:t>41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4n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42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m5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a</a:t>
                      </a:r>
                      <a:r>
                        <a:rPr lang="en-US" baseline="-25000" dirty="0" err="1" smtClean="0"/>
                        <a:t>mn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04856" y="2956912"/>
          <a:ext cx="478747" cy="2848349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78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907"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R</a:t>
                      </a:r>
                      <a:r>
                        <a:rPr lang="en-US" i="1" baseline="-25000" dirty="0" smtClean="0"/>
                        <a:t>1</a:t>
                      </a:r>
                      <a:endParaRPr lang="en-US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/>
                        <a:t>R</a:t>
                      </a:r>
                      <a:r>
                        <a:rPr lang="en-US" i="1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/>
                        <a:t>R</a:t>
                      </a:r>
                      <a:r>
                        <a:rPr lang="en-US" i="1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/>
                        <a:t>R</a:t>
                      </a:r>
                      <a:r>
                        <a:rPr lang="en-US" i="1" baseline="-25000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R</a:t>
                      </a:r>
                      <a:r>
                        <a:rPr lang="en-US" i="1" baseline="-25000" dirty="0" smtClean="0"/>
                        <a:t>m</a:t>
                      </a:r>
                      <a:endParaRPr lang="en-US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53501" y="2480263"/>
          <a:ext cx="3139776" cy="3657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2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3053">
                <a:tc>
                  <a:txBody>
                    <a:bodyPr/>
                    <a:lstStyle/>
                    <a:p>
                      <a:r>
                        <a:rPr lang="en-US" b="0" i="1" dirty="0" smtClean="0"/>
                        <a:t>S</a:t>
                      </a:r>
                      <a:r>
                        <a:rPr lang="en-US" b="0" i="1" baseline="-25000" dirty="0" smtClean="0"/>
                        <a:t>1</a:t>
                      </a:r>
                      <a:endParaRPr lang="en-US" b="0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S</a:t>
                      </a:r>
                      <a:r>
                        <a:rPr lang="en-US" b="0" i="1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S</a:t>
                      </a:r>
                      <a:r>
                        <a:rPr lang="en-US" b="0" i="1" baseline="-25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…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…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S</a:t>
                      </a:r>
                      <a:r>
                        <a:rPr lang="en-US" b="0" i="1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21969" y="1948801"/>
            <a:ext cx="4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856" y="3948091"/>
            <a:ext cx="4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680382" y="4077685"/>
            <a:ext cx="109199" cy="107426"/>
          </a:xfrm>
          <a:prstGeom prst="chevron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Chevron 12"/>
          <p:cNvSpPr/>
          <p:nvPr/>
        </p:nvSpPr>
        <p:spPr bwMode="auto">
          <a:xfrm rot="5400000">
            <a:off x="2918785" y="2238814"/>
            <a:ext cx="77543" cy="151295"/>
          </a:xfrm>
          <a:prstGeom prst="chevron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68144" y="3426189"/>
                <a:ext cx="2735648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2400" b="1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K</a:t>
                </a:r>
                <a14:m>
                  <m:oMath xmlns:m="http://schemas.openxmlformats.org/officeDocument/2006/math">
                    <m:r>
                      <a:rPr kumimoji="0" lang="nl-B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 </m:t>
                    </m:r>
                    <m:acc>
                      <m:accPr>
                        <m:chr m:val="̂"/>
                        <m:ctrlPr>
                          <a:rPr kumimoji="0" lang="nl-B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nl-BE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𝑹</m:t>
                        </m:r>
                      </m:e>
                    </m:acc>
                    <m:r>
                      <a:rPr kumimoji="0" lang="nl-B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×</m:t>
                    </m:r>
                    <m:r>
                      <a:rPr kumimoji="0" lang="nl-BE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𝑨</m:t>
                    </m:r>
                    <m:r>
                      <a:rPr kumimoji="0" lang="nl-B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F2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×</m:t>
                    </m:r>
                    <m:acc>
                      <m:accPr>
                        <m:chr m:val="̂"/>
                        <m:ctrlPr>
                          <a:rPr kumimoji="0" lang="nl-B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nl-BE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𝑺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426189"/>
                <a:ext cx="2735648" cy="473976"/>
              </a:xfrm>
              <a:prstGeom prst="rect">
                <a:avLst/>
              </a:prstGeom>
              <a:blipFill rotWithShape="1">
                <a:blip r:embed="rId3"/>
                <a:stretch>
                  <a:fillRect l="-3571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 bwMode="auto">
          <a:xfrm>
            <a:off x="5004052" y="4059572"/>
            <a:ext cx="529534" cy="245174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52368" y="3989608"/>
                <a:ext cx="3635818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nl-BE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nl-B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nl-BE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F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31F2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 are diagonal matrices of S and R.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368" y="3989608"/>
                <a:ext cx="3635818" cy="655629"/>
              </a:xfrm>
              <a:prstGeom prst="rect">
                <a:avLst/>
              </a:prstGeom>
              <a:blipFill>
                <a:blip r:embed="rId4"/>
                <a:stretch>
                  <a:fillRect l="-1342" t="-3704" b="-1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156176" y="4841865"/>
            <a:ext cx="3808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Cambridge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University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Press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1970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Biproportional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matrices and input-output change.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Bacharach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M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Annals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of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Mathematical Statistics 1970; 41(3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):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907–917.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 Iterative Procedure for Estimation in Contingency Tables.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Fienberg, S. 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1792" y="305660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 </a:t>
            </a: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linear</a:t>
            </a: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transformation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9311" y="213346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</a:t>
            </a: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+n</a:t>
            </a: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degrees</a:t>
            </a: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of </a:t>
            </a: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freedom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78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RAS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1330890"/>
            <a:ext cx="5760640" cy="39703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data (A)</a:t>
            </a:r>
          </a:p>
          <a:p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(not converged)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%calculate scale factor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 1./m .* 1./mean*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(K)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%balancing the rows</a:t>
            </a: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diag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(R) *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%calculate normalization factor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 = 1./m .* 1./mean*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%balancing the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K = K *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diag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5011508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*on the observed values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3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Isolation of tumor-associated macrophages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TAMs</a:t>
            </a:r>
          </a:p>
          <a:p>
            <a:r>
              <a:rPr lang="en-US" sz="1600" dirty="0"/>
              <a:t>Isolation of peritoneal macrophages (in-vivo control) 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PMs</a:t>
            </a:r>
          </a:p>
          <a:p>
            <a:r>
              <a:rPr lang="en-US" sz="1600" dirty="0"/>
              <a:t>Stimulate bone marrow to produce macrophages (in-vitro control) 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BMs</a:t>
            </a:r>
          </a:p>
          <a:p>
            <a:r>
              <a:rPr lang="en-US" sz="1600" dirty="0"/>
              <a:t>18 samples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digest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Labeling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2D-LC-MS/MS</a:t>
            </a:r>
          </a:p>
          <a:p>
            <a:r>
              <a:rPr lang="en-US" sz="1600" dirty="0" smtClean="0"/>
              <a:t>Processing in PD2.0 </a:t>
            </a:r>
            <a:r>
              <a:rPr lang="en-US" sz="1600" dirty="0" smtClean="0">
                <a:sym typeface="Wingdings" panose="05000000000000000000" pitchFamily="2" charset="2"/>
              </a:rPr>
              <a:t> Keep non-redundant </a:t>
            </a:r>
            <a:r>
              <a:rPr lang="en-US" sz="1600" dirty="0" smtClean="0"/>
              <a:t>peptides </a:t>
            </a:r>
            <a:r>
              <a:rPr lang="en-US" sz="1600" dirty="0"/>
              <a:t>from Mascot/</a:t>
            </a:r>
            <a:r>
              <a:rPr lang="en-US" sz="1600" dirty="0" err="1"/>
              <a:t>Sequest</a:t>
            </a:r>
            <a:r>
              <a:rPr lang="en-US" sz="1600" dirty="0"/>
              <a:t> </a:t>
            </a:r>
            <a:r>
              <a:rPr lang="en-US" sz="1600" dirty="0" smtClean="0"/>
              <a:t>@ </a:t>
            </a:r>
            <a:r>
              <a:rPr lang="en-US" sz="1600" dirty="0"/>
              <a:t>5% FDR based on reversed TDA </a:t>
            </a:r>
            <a:r>
              <a:rPr lang="en-US" sz="1600" dirty="0">
                <a:sym typeface="Wingdings" panose="05000000000000000000" pitchFamily="2" charset="2"/>
              </a:rPr>
              <a:t>  </a:t>
            </a:r>
            <a:r>
              <a:rPr lang="en-GB" sz="1600" dirty="0"/>
              <a:t>4357 x</a:t>
            </a:r>
            <a:r>
              <a:rPr lang="en-GB" sz="1600" dirty="0" smtClean="0"/>
              <a:t> </a:t>
            </a:r>
            <a:r>
              <a:rPr lang="en-GB" sz="1600" dirty="0"/>
              <a:t>18 (971 </a:t>
            </a:r>
            <a:r>
              <a:rPr lang="en-GB" sz="1600" dirty="0" smtClean="0"/>
              <a:t>x 18</a:t>
            </a:r>
            <a:r>
              <a:rPr lang="en-GB" sz="1600" dirty="0"/>
              <a:t>)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 smtClean="0"/>
              <a:t>6 mice with </a:t>
            </a:r>
            <a:r>
              <a:rPr lang="en-US" sz="1600" dirty="0" err="1" smtClean="0"/>
              <a:t>orthotopic</a:t>
            </a:r>
            <a:r>
              <a:rPr lang="en-US" sz="1600" dirty="0" smtClean="0"/>
              <a:t> </a:t>
            </a:r>
            <a:r>
              <a:rPr lang="en-US" sz="1600" dirty="0"/>
              <a:t>non-small cell lung adenocarcinomas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0809" y="3717032"/>
          <a:ext cx="8217652" cy="2168565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3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9495">
                <a:tc>
                  <a:txBody>
                    <a:bodyPr/>
                    <a:lstStyle/>
                    <a:p>
                      <a:r>
                        <a:rPr lang="en-US" dirty="0" smtClean="0"/>
                        <a:t>ID/label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-126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rgbClr val="7030A0"/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-127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-128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rgbClr val="FFFF00"/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-129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-130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67AF3E"/>
                          </a:solidFill>
                        </a:rPr>
                        <a:t>TMT</a:t>
                      </a:r>
                      <a:r>
                        <a:rPr lang="en-US" baseline="30000" dirty="0" smtClean="0">
                          <a:solidFill>
                            <a:srgbClr val="67AF3E"/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rgbClr val="67AF3E"/>
                          </a:solidFill>
                        </a:rPr>
                        <a:t>-131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95">
                <a:tc>
                  <a:txBody>
                    <a:bodyPr/>
                    <a:lstStyle/>
                    <a:p>
                      <a:r>
                        <a:rPr lang="en-US" dirty="0" smtClean="0"/>
                        <a:t>tmt1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BM3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PM3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TAM4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BM4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TAM3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PM4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95">
                <a:tc>
                  <a:txBody>
                    <a:bodyPr/>
                    <a:lstStyle/>
                    <a:p>
                      <a:r>
                        <a:rPr lang="en-US" dirty="0" smtClean="0"/>
                        <a:t>tmt2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PM5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TAM6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BM5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TAM5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PM6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BM6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95">
                <a:tc>
                  <a:txBody>
                    <a:bodyPr/>
                    <a:lstStyle/>
                    <a:p>
                      <a:r>
                        <a:rPr lang="en-US" dirty="0" smtClean="0"/>
                        <a:t>tmt3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TAM1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BM1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PM1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PM2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BM2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TAM2</a:t>
                      </a:r>
                      <a:endParaRPr 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8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Isobaric labels</a:t>
            </a:r>
            <a:endParaRPr lang="en-GB" dirty="0"/>
          </a:p>
        </p:txBody>
      </p:sp>
      <p:pic>
        <p:nvPicPr>
          <p:cNvPr id="5" name="Picture 2" descr="https://miro.medium.com/max/700/1*Y4yQI2eKoeR6aVDF6wJCk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801144"/>
            <a:ext cx="66675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134076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is about multiplexing samples, saving instrument time, and having quantitative measurements that are affected by the same amount of variability.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5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769602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575021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764704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66" y="769602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3016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own Arrow 12"/>
          <p:cNvSpPr/>
          <p:nvPr/>
        </p:nvSpPr>
        <p:spPr bwMode="auto">
          <a:xfrm>
            <a:off x="4355976" y="3212976"/>
            <a:ext cx="360040" cy="430323"/>
          </a:xfrm>
          <a:prstGeom prst="down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4680281" y="3031242"/>
            <a:ext cx="2060426" cy="64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2E56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CONSTANd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2E56"/>
              </a:solidFill>
              <a:effectLst/>
              <a:uLnTx/>
              <a:uFillTx/>
              <a:latin typeface="Trebuchet M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023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25" y="604838"/>
            <a:ext cx="969645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60" y="460963"/>
            <a:ext cx="8229596" cy="442148"/>
          </a:xfrm>
        </p:spPr>
        <p:txBody>
          <a:bodyPr/>
          <a:lstStyle/>
          <a:p>
            <a:r>
              <a:rPr lang="en-US" dirty="0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Quantile</a:t>
            </a:r>
            <a:r>
              <a:rPr lang="nl-BE" dirty="0" smtClean="0"/>
              <a:t> </a:t>
            </a:r>
            <a:r>
              <a:rPr lang="nl-BE" dirty="0" err="1" smtClean="0"/>
              <a:t>normalisation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25" y="600075"/>
            <a:ext cx="969645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CONSTANd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59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PCA-plots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044457"/>
            <a:ext cx="4114800" cy="714728"/>
          </a:xfrm>
        </p:spPr>
        <p:txBody>
          <a:bodyPr/>
          <a:lstStyle/>
          <a:p>
            <a:r>
              <a:rPr lang="nl-BE" dirty="0" err="1" smtClean="0"/>
              <a:t>Quantile</a:t>
            </a:r>
            <a:r>
              <a:rPr lang="nl-BE" dirty="0" smtClean="0"/>
              <a:t> </a:t>
            </a:r>
            <a:r>
              <a:rPr lang="nl-BE" dirty="0" err="1" smtClean="0"/>
              <a:t>normalisation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1072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00325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5065712" y="1052736"/>
            <a:ext cx="4114800" cy="714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Lucida Grande"/>
              <a:buNone/>
              <a:defRPr sz="1400" i="1" kern="1200">
                <a:solidFill>
                  <a:srgbClr val="47A6D9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Lucida Grande"/>
              <a:buChar char="»"/>
              <a:defRPr sz="2000" kern="1200">
                <a:solidFill>
                  <a:srgbClr val="4C4C4C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Lucida Grande"/>
              <a:buChar char="»"/>
              <a:defRPr sz="2000" kern="1200">
                <a:solidFill>
                  <a:srgbClr val="4C4C4C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Lucida Grande"/>
              <a:buChar char="»"/>
              <a:defRPr sz="2000" kern="1200">
                <a:solidFill>
                  <a:srgbClr val="4C4C4C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»"/>
              <a:defRPr sz="2000" kern="1200">
                <a:solidFill>
                  <a:srgbClr val="4C4C4C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31F20"/>
              </a:buClr>
              <a:buSzTx/>
              <a:buFont typeface="Lucida Grande"/>
              <a:buNone/>
              <a:tabLst/>
              <a:defRPr/>
            </a:pPr>
            <a:r>
              <a:rPr kumimoji="0" lang="nl-BE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47A6D9"/>
                </a:solidFill>
                <a:effectLst/>
                <a:uLnTx/>
                <a:uFillTx/>
                <a:latin typeface="Trebuchet MS"/>
                <a:ea typeface="+mn-ea"/>
              </a:rPr>
              <a:t>CONSTANd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47A6D9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6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MA-plots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Quantile</a:t>
            </a:r>
            <a:r>
              <a:rPr lang="nl-BE" dirty="0" smtClean="0"/>
              <a:t> </a:t>
            </a:r>
            <a:r>
              <a:rPr lang="nl-BE" dirty="0" err="1" smtClean="0"/>
              <a:t>normalisation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516732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19" y="1516732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5394702"/>
            <a:ext cx="3183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Intra-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experimental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(BM3 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vs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BM4)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6547" y="5396400"/>
            <a:ext cx="318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Inter-experimental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(BM3 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vs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BM5)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8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MA-plots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 smtClean="0"/>
              <a:t>CONSTANd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15156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00" y="15156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5394702"/>
            <a:ext cx="3183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Intra-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experimental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(BM3 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vs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BM4)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6547" y="5394702"/>
            <a:ext cx="318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Inter-experimental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(BM3 </a:t>
            </a:r>
            <a:r>
              <a:rPr kumimoji="0" lang="nl-B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vs</a:t>
            </a:r>
            <a:r>
              <a:rPr kumimoji="0" lang="nl-B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BM5)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85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ConveniEnt</a:t>
            </a:r>
            <a:r>
              <a:rPr lang="en-US" dirty="0" smtClean="0"/>
              <a:t> downstream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8" name="Picture 3" descr="D:\VITO\staff\Evelyne\Variantie\fig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908720"/>
            <a:ext cx="5845003" cy="43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283968" y="3788185"/>
            <a:ext cx="2232248" cy="936104"/>
          </a:xfrm>
          <a:prstGeom prst="ellipse">
            <a:avLst/>
          </a:prstGeom>
          <a:solidFill>
            <a:srgbClr val="002060">
              <a:alpha val="29000"/>
            </a:srgb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-1764704" y="1340768"/>
          <a:ext cx="7992888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28" y="5157192"/>
            <a:ext cx="2602409" cy="8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8024" y="6093296"/>
            <a:ext cx="2768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Zhang et al. Cancer </a:t>
            </a:r>
            <a:r>
              <a:rPr kumimoji="0" lang="nl-B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Sci</a:t>
            </a:r>
            <a:r>
              <a:rPr kumimoji="0" lang="nl-B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101:2, 523–529,2010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word on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889"/>
            <a:ext cx="3322712" cy="403577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Exponential or log-linear convergence</a:t>
            </a:r>
          </a:p>
          <a:p>
            <a:endParaRPr lang="en-US" sz="1800" dirty="0" smtClean="0"/>
          </a:p>
          <a:p>
            <a:r>
              <a:rPr lang="en-US" sz="1800" dirty="0" smtClean="0"/>
              <a:t>Converges asymptotically to the maximum likelihood estimator</a:t>
            </a:r>
          </a:p>
          <a:p>
            <a:endParaRPr lang="en-US" sz="1800" dirty="0" smtClean="0"/>
          </a:p>
          <a:p>
            <a:r>
              <a:rPr lang="en-US" sz="1800" dirty="0" smtClean="0"/>
              <a:t>Estimates presumably unbiased under missing-at-random assumption.</a:t>
            </a:r>
          </a:p>
          <a:p>
            <a:endParaRPr lang="nl-BE" sz="1800" dirty="0"/>
          </a:p>
          <a:p>
            <a:r>
              <a:rPr lang="nl-BE" sz="1800" dirty="0" err="1" smtClean="0"/>
              <a:t>Convergence</a:t>
            </a:r>
            <a:r>
              <a:rPr lang="nl-BE" sz="1800" dirty="0" smtClean="0"/>
              <a:t> </a:t>
            </a:r>
            <a:r>
              <a:rPr lang="nl-BE" sz="1800" dirty="0" err="1" smtClean="0"/>
              <a:t>after</a:t>
            </a:r>
            <a:r>
              <a:rPr lang="nl-BE" sz="1800" dirty="0" smtClean="0"/>
              <a:t> 1 µsec</a:t>
            </a:r>
            <a:endParaRPr lang="en-US" sz="1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52578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4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Data normalization framed as a constrained optimization problem</a:t>
            </a:r>
          </a:p>
          <a:p>
            <a:endParaRPr lang="en-US" sz="1800" dirty="0" smtClean="0"/>
          </a:p>
          <a:p>
            <a:r>
              <a:rPr lang="en-US" sz="1800" dirty="0" smtClean="0"/>
              <a:t>Constraints originate from understanding about the experimental procedure.</a:t>
            </a:r>
          </a:p>
          <a:p>
            <a:endParaRPr lang="en-US" sz="1800" dirty="0" smtClean="0"/>
          </a:p>
          <a:p>
            <a:r>
              <a:rPr lang="en-US" sz="1800" dirty="0" smtClean="0"/>
              <a:t>Constraints are compatible with the RAS procedure and converges to a unique and exact solution.</a:t>
            </a:r>
          </a:p>
          <a:p>
            <a:endParaRPr lang="en-US" sz="1800" dirty="0" smtClean="0"/>
          </a:p>
          <a:p>
            <a:r>
              <a:rPr lang="en-US" sz="1800" dirty="0" smtClean="0"/>
              <a:t>Provides unbiased estimates under the missing-at-random model.</a:t>
            </a:r>
          </a:p>
          <a:p>
            <a:endParaRPr lang="en-US" sz="1800" dirty="0" smtClean="0"/>
          </a:p>
          <a:p>
            <a:r>
              <a:rPr lang="en-US" sz="1800" dirty="0" smtClean="0"/>
              <a:t>Intra-experimental normalization is valid for inter-experimental comparison because of the normalized percentage interpretation.</a:t>
            </a:r>
          </a:p>
          <a:p>
            <a:endParaRPr lang="en-US" sz="1800" dirty="0" smtClean="0"/>
          </a:p>
          <a:p>
            <a:r>
              <a:rPr lang="en-US" sz="1800" dirty="0" smtClean="0"/>
              <a:t>No need for reference labels – so optimal use of the isobaric tags in multiple experimental designs.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QCQUAN relies on </a:t>
            </a:r>
            <a:r>
              <a:rPr lang="en-GB" dirty="0" err="1" smtClean="0"/>
              <a:t>CONSTAN</a:t>
            </a:r>
            <a:r>
              <a:rPr lang="en-GB" cap="none" dirty="0" err="1" smtClean="0"/>
              <a:t>d</a:t>
            </a:r>
            <a:r>
              <a:rPr lang="en-GB" dirty="0" smtClean="0"/>
              <a:t>  to facilitate a downstream </a:t>
            </a:r>
            <a:r>
              <a:rPr lang="en-GB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70071" y="2015720"/>
            <a:ext cx="6481763" cy="28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191559" y="2487012"/>
            <a:ext cx="18069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 err="1">
                <a:solidFill>
                  <a:srgbClr val="5B616B"/>
                </a:solidFill>
                <a:latin typeface="BlinkMacSystemFont"/>
              </a:rPr>
              <a:t>doi</a:t>
            </a:r>
            <a:r>
              <a:rPr lang="en-GB" sz="900" dirty="0">
                <a:solidFill>
                  <a:srgbClr val="5B616B"/>
                </a:solidFill>
                <a:latin typeface="BlinkMacSystemFont"/>
              </a:rPr>
              <a:t>: 10.1074/mcp.M115.056911</a:t>
            </a:r>
            <a:endParaRPr lang="en-GB" sz="900" dirty="0"/>
          </a:p>
        </p:txBody>
      </p:sp>
      <p:sp>
        <p:nvSpPr>
          <p:cNvPr id="7" name="Rectangle 6"/>
          <p:cNvSpPr/>
          <p:nvPr/>
        </p:nvSpPr>
        <p:spPr>
          <a:xfrm>
            <a:off x="6055518" y="3601419"/>
            <a:ext cx="19094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 err="1">
                <a:solidFill>
                  <a:srgbClr val="5B616B"/>
                </a:solidFill>
                <a:latin typeface="BlinkMacSystemFont"/>
              </a:rPr>
              <a:t>doi</a:t>
            </a:r>
            <a:r>
              <a:rPr lang="en-GB" sz="900" dirty="0">
                <a:solidFill>
                  <a:srgbClr val="5B616B"/>
                </a:solidFill>
                <a:latin typeface="BlinkMacSystemFont"/>
              </a:rPr>
              <a:t>: 10.1016/j.euprot.2015.02.002</a:t>
            </a:r>
            <a:endParaRPr lang="en-GB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04448" y="3262866"/>
            <a:ext cx="2061338" cy="3231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C900C9"/>
                </a:solidFill>
              </a:rPr>
              <a:t>Moderated t-test + BH</a:t>
            </a:r>
          </a:p>
        </p:txBody>
      </p:sp>
    </p:spTree>
    <p:extLst>
      <p:ext uri="{BB962C8B-B14F-4D97-AF65-F5344CB8AC3E}">
        <p14:creationId xmlns:p14="http://schemas.microsoft.com/office/powerpoint/2010/main" val="33308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Isobaric </a:t>
            </a:r>
            <a:r>
              <a:rPr lang="en-US" dirty="0" smtClean="0"/>
              <a:t>labeling &amp; systematic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931791" y="6163478"/>
            <a:ext cx="1936353" cy="4338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4286"/>
            <a:ext cx="9036496" cy="238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76478" y="978185"/>
            <a:ext cx="7596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Starting material  = 10 µg protein extract (BCA</a:t>
            </a:r>
            <a:r>
              <a:rPr kumimoji="0" lang="en-US" sz="12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TM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protein assay) used for labeling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" y="3666892"/>
            <a:ext cx="76485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10"/>
          <p:cNvSpPr/>
          <p:nvPr/>
        </p:nvSpPr>
        <p:spPr bwMode="auto">
          <a:xfrm>
            <a:off x="6098541" y="3861048"/>
            <a:ext cx="1974273" cy="948076"/>
          </a:xfrm>
          <a:custGeom>
            <a:avLst/>
            <a:gdLst>
              <a:gd name="connsiteX0" fmla="*/ 1974273 w 1974273"/>
              <a:gd name="connsiteY0" fmla="*/ 0 h 1402773"/>
              <a:gd name="connsiteX1" fmla="*/ 1620982 w 1974273"/>
              <a:gd name="connsiteY1" fmla="*/ 675409 h 1402773"/>
              <a:gd name="connsiteX2" fmla="*/ 758537 w 1974273"/>
              <a:gd name="connsiteY2" fmla="*/ 1246909 h 1402773"/>
              <a:gd name="connsiteX3" fmla="*/ 0 w 1974273"/>
              <a:gd name="connsiteY3" fmla="*/ 1402773 h 1402773"/>
              <a:gd name="connsiteX4" fmla="*/ 0 w 1974273"/>
              <a:gd name="connsiteY4" fmla="*/ 1402773 h 14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4273" h="1402773">
                <a:moveTo>
                  <a:pt x="1974273" y="0"/>
                </a:moveTo>
                <a:cubicBezTo>
                  <a:pt x="1898939" y="233795"/>
                  <a:pt x="1823605" y="467591"/>
                  <a:pt x="1620982" y="675409"/>
                </a:cubicBezTo>
                <a:cubicBezTo>
                  <a:pt x="1418359" y="883227"/>
                  <a:pt x="1028701" y="1125682"/>
                  <a:pt x="758537" y="1246909"/>
                </a:cubicBezTo>
                <a:cubicBezTo>
                  <a:pt x="488373" y="1368136"/>
                  <a:pt x="0" y="1402773"/>
                  <a:pt x="0" y="1402773"/>
                </a:cubicBezTo>
                <a:lnTo>
                  <a:pt x="0" y="1402773"/>
                </a:lnTo>
              </a:path>
            </a:pathLst>
          </a:custGeom>
          <a:ln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 title="design of the experiment"/>
          <p:cNvSpPr/>
          <p:nvPr/>
        </p:nvSpPr>
        <p:spPr bwMode="auto">
          <a:xfrm>
            <a:off x="-36512" y="1340549"/>
            <a:ext cx="2088232" cy="22834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 w="12700">
                <a:solidFill>
                  <a:srgbClr val="002E5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002E5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 w="12700">
                <a:solidFill>
                  <a:srgbClr val="002E56">
                    <a:satMod val="155000"/>
                  </a:srgbClr>
                </a:solidFill>
                <a:prstDash val="solid"/>
              </a:ln>
              <a:solidFill>
                <a:srgbClr val="FFFFFF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925845" y="3724393"/>
            <a:ext cx="2536937" cy="81673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Demultiplexing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83" y="1601728"/>
            <a:ext cx="975944" cy="193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Instrumentation for Biological Mass Spectrometry - Ultra-High Pressure Liquid Chromatography (UHPLC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32" y="2692953"/>
            <a:ext cx="800560" cy="9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3931791" y="1285962"/>
            <a:ext cx="0" cy="15419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Lightning Bolt 17"/>
          <p:cNvSpPr/>
          <p:nvPr/>
        </p:nvSpPr>
        <p:spPr bwMode="auto">
          <a:xfrm>
            <a:off x="3455876" y="1285962"/>
            <a:ext cx="216024" cy="315766"/>
          </a:xfrm>
          <a:prstGeom prst="lightningBolt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Lightning Bolt 18"/>
          <p:cNvSpPr/>
          <p:nvPr/>
        </p:nvSpPr>
        <p:spPr bwMode="auto">
          <a:xfrm>
            <a:off x="4537179" y="1280479"/>
            <a:ext cx="216024" cy="315766"/>
          </a:xfrm>
          <a:prstGeom prst="lightningBolt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Lightning Bolt 19"/>
          <p:cNvSpPr/>
          <p:nvPr/>
        </p:nvSpPr>
        <p:spPr bwMode="auto">
          <a:xfrm>
            <a:off x="6444208" y="1590762"/>
            <a:ext cx="216024" cy="315766"/>
          </a:xfrm>
          <a:prstGeom prst="lightningBolt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0272" y="5775067"/>
            <a:ext cx="4176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Source: Adapted from www.piercenet.com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59904" y="1901374"/>
            <a:ext cx="1944216" cy="1440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Design of Experiment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575093" y="3351024"/>
            <a:ext cx="1568907" cy="6685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2D-LCMS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QCQuan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8450790" cy="46805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9620" y="522920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https://qcquan.net/</a:t>
            </a:r>
          </a:p>
        </p:txBody>
      </p:sp>
    </p:spTree>
    <p:extLst>
      <p:ext uri="{BB962C8B-B14F-4D97-AF65-F5344CB8AC3E}">
        <p14:creationId xmlns:p14="http://schemas.microsoft.com/office/powerpoint/2010/main" val="2675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QCQuan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7" name="JhqRJAyh-d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1769" y="1187031"/>
            <a:ext cx="6120680" cy="47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at hebben we geleerd?&quot; en het valiesje komen terug! - J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9032" y="-171399"/>
            <a:ext cx="12505974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871617"/>
              </p:ext>
            </p:extLst>
          </p:nvPr>
        </p:nvGraphicFramePr>
        <p:xfrm>
          <a:off x="2411760" y="1740217"/>
          <a:ext cx="4752528" cy="351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/>
          <p:cNvSpPr/>
          <p:nvPr/>
        </p:nvSpPr>
        <p:spPr>
          <a:xfrm>
            <a:off x="4416155" y="5267656"/>
            <a:ext cx="20569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 err="1">
                <a:solidFill>
                  <a:srgbClr val="5B616B"/>
                </a:solidFill>
                <a:latin typeface="BlinkMacSystemFont"/>
              </a:rPr>
              <a:t>doi</a:t>
            </a:r>
            <a:r>
              <a:rPr lang="en-GB" sz="900" dirty="0">
                <a:solidFill>
                  <a:srgbClr val="5B616B"/>
                </a:solidFill>
                <a:latin typeface="BlinkMacSystemFont"/>
              </a:rPr>
              <a:t>: 10.1021/acs.jproteome.9b00072</a:t>
            </a:r>
            <a:endParaRPr lang="en-GB" sz="9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1560" y="108833"/>
            <a:ext cx="3133150" cy="331611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>
                <a:solidFill>
                  <a:schemeClr val="bg2"/>
                </a:solidFill>
              </a:rPr>
              <a:t>QC &amp; </a:t>
            </a:r>
            <a:r>
              <a:rPr lang="en-GB" sz="1800" b="1" dirty="0" err="1">
                <a:solidFill>
                  <a:schemeClr val="bg2"/>
                </a:solidFill>
              </a:rPr>
              <a:t>Quan</a:t>
            </a:r>
            <a:r>
              <a:rPr lang="en-GB" sz="1800" b="1" dirty="0">
                <a:solidFill>
                  <a:schemeClr val="bg2"/>
                </a:solidFill>
              </a:rPr>
              <a:t> made as simple as </a:t>
            </a:r>
            <a:r>
              <a:rPr lang="en-GB" sz="1800" b="1" dirty="0">
                <a:solidFill>
                  <a:schemeClr val="bg2"/>
                </a:solidFill>
              </a:rPr>
              <a:t>…</a:t>
            </a:r>
            <a:endParaRPr lang="en-GB" sz="1800" b="1" dirty="0">
              <a:solidFill>
                <a:schemeClr val="bg2"/>
              </a:solidFill>
            </a:endParaRPr>
          </a:p>
          <a:p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62971" y="1908616"/>
            <a:ext cx="8424080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>
              <a:defRPr/>
            </a:pPr>
            <a:r>
              <a:rPr lang="en-GB" sz="1800" dirty="0"/>
              <a:t>For those who want to do a fast, intermediate, and elementary statistical analysis for multi-run LC-MS experiments; </a:t>
            </a:r>
          </a:p>
          <a:p>
            <a:pPr marL="557213" lvl="1" indent="-214313" defTabSz="685800">
              <a:defRPr/>
            </a:pPr>
            <a:r>
              <a:rPr lang="en-GB" sz="1500" dirty="0"/>
              <a:t>Provides immediate feedback that can be used for data triaging and relegate low-quality experiments to the trash bin.</a:t>
            </a:r>
          </a:p>
          <a:p>
            <a:pPr marL="257175" indent="-257175" defTabSz="685800">
              <a:defRPr/>
            </a:pPr>
            <a:endParaRPr lang="en-GB" sz="1800" dirty="0"/>
          </a:p>
          <a:p>
            <a:pPr marL="257175" indent="-257175" defTabSz="685800">
              <a:defRPr/>
            </a:pPr>
            <a:r>
              <a:rPr lang="en-GB" sz="1800" dirty="0"/>
              <a:t>Editors who want to verify whether statistics are performed well.</a:t>
            </a:r>
          </a:p>
          <a:p>
            <a:pPr marL="557213" lvl="1" indent="-214313" defTabSz="685800">
              <a:defRPr/>
            </a:pPr>
            <a:r>
              <a:rPr lang="en-GB" sz="1500" dirty="0"/>
              <a:t>Often hard to understand what exactly is done.  </a:t>
            </a:r>
          </a:p>
          <a:p>
            <a:pPr marL="557213" lvl="1" indent="-214313" defTabSz="685800">
              <a:defRPr/>
            </a:pPr>
            <a:r>
              <a:rPr lang="en-GB" sz="1500" dirty="0"/>
              <a:t>QCQuan  is reproducible, and versioned, and you cannot tweak any user-defined parameters.</a:t>
            </a:r>
          </a:p>
          <a:p>
            <a:pPr marL="557213" lvl="1" indent="-214313" defTabSz="685800">
              <a:defRPr/>
            </a:pPr>
            <a:r>
              <a:rPr lang="en-GB" sz="1500" dirty="0"/>
              <a:t>Quality report associated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18817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8" y="3058932"/>
            <a:ext cx="2859392" cy="3030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critical 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do people mean when they talk about normalization? </a:t>
            </a:r>
          </a:p>
          <a:p>
            <a:endParaRPr lang="en-GB" dirty="0"/>
          </a:p>
          <a:p>
            <a:pPr lvl="1"/>
            <a:r>
              <a:rPr lang="en-GB" dirty="0" smtClean="0"/>
              <a:t>Equalize intensity box plots across the multiplexed samples</a:t>
            </a:r>
          </a:p>
          <a:p>
            <a:pPr lvl="1"/>
            <a:r>
              <a:rPr lang="en-GB" dirty="0" smtClean="0"/>
              <a:t>Standardize the intensity distribution of a protein</a:t>
            </a:r>
          </a:p>
          <a:p>
            <a:pPr lvl="1"/>
            <a:r>
              <a:rPr lang="en-GB" dirty="0" smtClean="0"/>
              <a:t>Transform the intensities such that the variance is stabilized or data looks more normally distributed. 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E6436-2F7B-CD41-916E-6D2EB371277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BB4EB"/>
                </a:solidFill>
                <a:effectLst/>
                <a:uLnTx/>
                <a:uFillTx/>
                <a:latin typeface="Trebuchet MS"/>
                <a:ea typeface="+mn-e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B4E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9077217">
            <a:off x="3449261" y="4574748"/>
            <a:ext cx="124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</a:rPr>
              <a:t>CONSTANd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Thanks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attention!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07777" y="1754132"/>
            <a:ext cx="4758931" cy="3548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5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17410" name="Picture 2" descr="innovation et nouvelles idées concept d’ampoule avec question mark - questions photos et images de colle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1" y="1124744"/>
            <a:ext cx="8640958" cy="43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30E6436-2F7B-CD41-916E-6D2EB371277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05268"/>
            <a:ext cx="3098352" cy="287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:\VITO\presentations\ASMS2014\arrow-blue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0472">
            <a:off x="3745966" y="1141764"/>
            <a:ext cx="13049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:\VITO\presentations\ASMS2014\tem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8409"/>
            <a:ext cx="4343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5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channels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30E6436-2F7B-CD41-916E-6D2EB371277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30106"/>
            <a:ext cx="6245922" cy="468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648443" y="2852936"/>
            <a:ext cx="432048" cy="1440160"/>
          </a:xfrm>
          <a:prstGeom prst="ellipse">
            <a:avLst/>
          </a:prstGeom>
          <a:solidFill>
            <a:srgbClr val="34A3DC">
              <a:alpha val="4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58826"/>
            <a:ext cx="1719384" cy="15981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&quot;No&quot; Symbol 9"/>
          <p:cNvSpPr/>
          <p:nvPr/>
        </p:nvSpPr>
        <p:spPr bwMode="auto">
          <a:xfrm>
            <a:off x="7015868" y="1695236"/>
            <a:ext cx="1728192" cy="1728192"/>
          </a:xfrm>
          <a:prstGeom prst="noSmoking">
            <a:avLst>
              <a:gd name="adj" fmla="val 771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529770">
            <a:off x="6410425" y="3212976"/>
            <a:ext cx="504056" cy="288032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070230" flipV="1">
            <a:off x="6476120" y="4160595"/>
            <a:ext cx="504056" cy="288032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01" y="3938919"/>
            <a:ext cx="1944359" cy="1650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C:\Users\valkenbd\Desktop\Check ma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04" y="4013933"/>
            <a:ext cx="1249735" cy="9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/>
          <p:cNvSpPr/>
          <p:nvPr/>
        </p:nvSpPr>
        <p:spPr>
          <a:xfrm>
            <a:off x="7740352" y="3429000"/>
            <a:ext cx="268328" cy="4376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1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allpaperjpeg.com/wp-content/uploads/2014/04/colorful_music_equalizer_5000_x_3750_19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517" y="-171400"/>
            <a:ext cx="9409045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ormalization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3314" y="4077072"/>
            <a:ext cx="835292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“A </a:t>
            </a:r>
            <a:r>
              <a:rPr lang="en-US" sz="2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transformation of the data </a:t>
            </a:r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to </a:t>
            </a:r>
            <a:r>
              <a:rPr lang="en-US" sz="2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remove any systematic non-biological </a:t>
            </a:r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variation and </a:t>
            </a:r>
            <a:r>
              <a:rPr lang="en-US" sz="2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to balance them appropriately so that meaningful biological comparisons can be </a:t>
            </a:r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made”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3175" y="6165304"/>
            <a:ext cx="3293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Nat Genet. </a:t>
            </a:r>
            <a:r>
              <a:rPr lang="en-US" sz="1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2002;32 </a:t>
            </a:r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Suppl:496-501.</a:t>
            </a:r>
          </a:p>
          <a:p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Microarray data normalization and transformation.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Quackenbush</a:t>
            </a:r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 J.</a:t>
            </a:r>
          </a:p>
        </p:txBody>
      </p:sp>
    </p:spTree>
    <p:extLst>
      <p:ext uri="{BB962C8B-B14F-4D97-AF65-F5344CB8AC3E}">
        <p14:creationId xmlns:p14="http://schemas.microsoft.com/office/powerpoint/2010/main" val="22832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need Statisticians and </a:t>
            </a:r>
            <a:r>
              <a:rPr lang="en-GB" dirty="0" err="1" smtClean="0"/>
              <a:t>bioinformaticians</a:t>
            </a:r>
            <a:r>
              <a:rPr lang="en-GB" dirty="0" smtClean="0"/>
              <a:t> </a:t>
            </a:r>
            <a:r>
              <a:rPr lang="en-GB" dirty="0" smtClean="0"/>
              <a:t>to Handle this data flood!!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Linear Mixed Models for Longitudinal Data | SpringerLin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70" y="1534583"/>
            <a:ext cx="2683023" cy="41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bottleneck </a:t>
            </a:r>
            <a:r>
              <a:rPr lang="en-GB" dirty="0" smtClean="0"/>
              <a:t>arises!!!!!</a:t>
            </a:r>
            <a:endParaRPr lang="en-GB" dirty="0"/>
          </a:p>
        </p:txBody>
      </p:sp>
      <p:pic>
        <p:nvPicPr>
          <p:cNvPr id="43" name="Content Placeholder 4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872" y="1368778"/>
            <a:ext cx="2371127" cy="4255871"/>
          </a:xfrm>
          <a:prstGeom prst="rect">
            <a:avLst/>
          </a:prstGeom>
          <a:ln w="38100">
            <a:solidFill>
              <a:srgbClr val="009999"/>
            </a:solidFill>
          </a:ln>
        </p:spPr>
      </p:pic>
      <p:sp>
        <p:nvSpPr>
          <p:cNvPr id="44" name="Oval 43"/>
          <p:cNvSpPr/>
          <p:nvPr/>
        </p:nvSpPr>
        <p:spPr>
          <a:xfrm>
            <a:off x="4409119" y="4171193"/>
            <a:ext cx="1263316" cy="442160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ubtitel 4"/>
          <p:cNvSpPr txBox="1">
            <a:spLocks/>
          </p:cNvSpPr>
          <p:nvPr/>
        </p:nvSpPr>
        <p:spPr>
          <a:xfrm>
            <a:off x="587909" y="3844694"/>
            <a:ext cx="2972709" cy="926372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50" b="1" dirty="0"/>
              <a:t>A Web Tool for the Automated Assessment of Protein Expression and Data Quality of </a:t>
            </a:r>
            <a:r>
              <a:rPr lang="en-GB" sz="1350" b="1" dirty="0" err="1"/>
              <a:t>Labeled</a:t>
            </a:r>
            <a:r>
              <a:rPr lang="en-GB" sz="1350" b="1" dirty="0"/>
              <a:t> Mass Spectrometry Experiments</a:t>
            </a:r>
          </a:p>
          <a:p>
            <a:pPr algn="ctr"/>
            <a:endParaRPr lang="nl-NL" sz="1350" dirty="0"/>
          </a:p>
        </p:txBody>
      </p:sp>
      <p:pic>
        <p:nvPicPr>
          <p:cNvPr id="2050" name="Picture 2" descr="Q Exactive™ BioPharma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36" y="997286"/>
            <a:ext cx="1524377" cy="1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300" y="5116804"/>
            <a:ext cx="1709048" cy="347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046129" y="2564988"/>
            <a:ext cx="2013473" cy="1279706"/>
            <a:chOff x="9247668" y="2624291"/>
            <a:chExt cx="2684630" cy="1706275"/>
          </a:xfrm>
        </p:grpSpPr>
        <p:pic>
          <p:nvPicPr>
            <p:cNvPr id="2052" name="Picture 4" descr="News in Proteomics Research: Proteome Discoverer Video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4018" y="2624291"/>
              <a:ext cx="2678280" cy="167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9247668" y="3919814"/>
              <a:ext cx="2684630" cy="4107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Right Arrow 48"/>
          <p:cNvSpPr/>
          <p:nvPr/>
        </p:nvSpPr>
        <p:spPr>
          <a:xfrm rot="10800000">
            <a:off x="3701929" y="4214245"/>
            <a:ext cx="460208" cy="279734"/>
          </a:xfrm>
          <a:prstGeom prst="rightArrow">
            <a:avLst/>
          </a:prstGeom>
          <a:solidFill>
            <a:srgbClr val="00B4B0"/>
          </a:solidFill>
          <a:ln>
            <a:solidFill>
              <a:srgbClr val="00B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90" y="1951493"/>
            <a:ext cx="1345016" cy="1140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ight Arrow 53"/>
          <p:cNvSpPr/>
          <p:nvPr/>
        </p:nvSpPr>
        <p:spPr>
          <a:xfrm rot="16200000">
            <a:off x="1844159" y="3335782"/>
            <a:ext cx="460208" cy="279734"/>
          </a:xfrm>
          <a:prstGeom prst="rightArrow">
            <a:avLst/>
          </a:prstGeom>
          <a:solidFill>
            <a:srgbClr val="00B4B0"/>
          </a:solidFill>
          <a:ln>
            <a:solidFill>
              <a:srgbClr val="00B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2309426" y="4307879"/>
            <a:ext cx="1269011" cy="46676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969759" y="4492246"/>
            <a:ext cx="1339667" cy="2788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102" y="3552067"/>
            <a:ext cx="1101527" cy="1340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30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 animBg="1"/>
      <p:bldP spid="54" grpId="0" animBg="1"/>
      <p:bldP spid="50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ng man showing two fingers or victory gesture, isolated over white  background. Stock Photo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0"/>
            <a:ext cx="10429876" cy="695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596" cy="331611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Isobaric </a:t>
            </a:r>
            <a:r>
              <a:rPr lang="en-US" dirty="0" smtClean="0">
                <a:solidFill>
                  <a:schemeClr val="bg2"/>
                </a:solidFill>
              </a:rPr>
              <a:t>labeling and its effect on data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1805776"/>
            <a:ext cx="4214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E03C31"/>
                </a:solidFill>
              </a:rPr>
              <a:t>Natural batch effect because we multiplex 6 samples into one mass spectrometry analysis</a:t>
            </a:r>
            <a:endParaRPr lang="en-GB" sz="1350" b="1" dirty="0">
              <a:solidFill>
                <a:srgbClr val="E03C3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6056" y="2658166"/>
            <a:ext cx="3230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E03C31"/>
                </a:solidFill>
              </a:rPr>
              <a:t>Errors at several stages of the sample handling and sample mixing</a:t>
            </a:r>
            <a:endParaRPr lang="en-GB" sz="1350" b="1" dirty="0">
              <a:solidFill>
                <a:srgbClr val="E03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6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VITO2015">
      <a:dk1>
        <a:srgbClr val="231F20"/>
      </a:dk1>
      <a:lt1>
        <a:srgbClr val="FFFFFF"/>
      </a:lt1>
      <a:dk2>
        <a:srgbClr val="002E56"/>
      </a:dk2>
      <a:lt2>
        <a:srgbClr val="FFFFFF"/>
      </a:lt2>
      <a:accent1>
        <a:srgbClr val="F58220"/>
      </a:accent1>
      <a:accent2>
        <a:srgbClr val="34A3DC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71F78"/>
      </a:folHlink>
    </a:clrScheme>
    <a:fontScheme name="VITO2015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26338</TotalTime>
  <Words>1259</Words>
  <Application>Microsoft Office PowerPoint</Application>
  <PresentationFormat>On-screen Show (4:3)</PresentationFormat>
  <Paragraphs>464</Paragraphs>
  <Slides>36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Arial</vt:lpstr>
      <vt:lpstr>Arial Narrow</vt:lpstr>
      <vt:lpstr>BlinkMacSystemFont</vt:lpstr>
      <vt:lpstr>Calibri</vt:lpstr>
      <vt:lpstr>Cambria Math</vt:lpstr>
      <vt:lpstr>Consolas</vt:lpstr>
      <vt:lpstr>Lucida Grande</vt:lpstr>
      <vt:lpstr>Times New Roman</vt:lpstr>
      <vt:lpstr>Trebuchet MS</vt:lpstr>
      <vt:lpstr>Verdana</vt:lpstr>
      <vt:lpstr>Wingdings</vt:lpstr>
      <vt:lpstr>Office Theme</vt:lpstr>
      <vt:lpstr>Default Theme</vt:lpstr>
      <vt:lpstr>CONSTANd &amp; QCQUAN</vt:lpstr>
      <vt:lpstr>Isobaric labels</vt:lpstr>
      <vt:lpstr>Isobaric labeling &amp; systematic errors</vt:lpstr>
      <vt:lpstr>PowerPoint Presentation</vt:lpstr>
      <vt:lpstr>Quantification channels</vt:lpstr>
      <vt:lpstr>Normalization</vt:lpstr>
      <vt:lpstr>We need Statisticians and bioinformaticians to Handle this data flood!!</vt:lpstr>
      <vt:lpstr>A bottleneck arises!!!!!</vt:lpstr>
      <vt:lpstr>Isobaric labeling and its effect on data</vt:lpstr>
      <vt:lpstr>The CONSTANd method</vt:lpstr>
      <vt:lpstr>Data representation</vt:lpstr>
      <vt:lpstr>A different boxplot</vt:lpstr>
      <vt:lpstr>Constrained standardization (CONSTANd)</vt:lpstr>
      <vt:lpstr>The mathematical formulation</vt:lpstr>
      <vt:lpstr>Missing observations</vt:lpstr>
      <vt:lpstr>An optimization problem</vt:lpstr>
      <vt:lpstr>The RAS procedure or Matrix Raking</vt:lpstr>
      <vt:lpstr>The RAS algorithm</vt:lpstr>
      <vt:lpstr>Results</vt:lpstr>
      <vt:lpstr>RESULTS</vt:lpstr>
      <vt:lpstr>HEATMAP</vt:lpstr>
      <vt:lpstr>HEATMAP</vt:lpstr>
      <vt:lpstr>PCA-plots</vt:lpstr>
      <vt:lpstr>MA-plots</vt:lpstr>
      <vt:lpstr>MA-plots</vt:lpstr>
      <vt:lpstr>ConveniEnt downstream analysis</vt:lpstr>
      <vt:lpstr>A word on convergence</vt:lpstr>
      <vt:lpstr>Concluding remarks</vt:lpstr>
      <vt:lpstr>QCQUAN relies on CONSTANd  to facilitate a downstream analysis</vt:lpstr>
      <vt:lpstr>QCQuan</vt:lpstr>
      <vt:lpstr>QCQuan</vt:lpstr>
      <vt:lpstr>PowerPoint Presentation</vt:lpstr>
      <vt:lpstr>USERS?</vt:lpstr>
      <vt:lpstr>A critical reflection</vt:lpstr>
      <vt:lpstr>Thanks for your attention!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lambr</dc:creator>
  <cp:lastModifiedBy>VALKENBORG Dirk</cp:lastModifiedBy>
  <cp:revision>652</cp:revision>
  <cp:lastPrinted>2016-12-19T08:56:06Z</cp:lastPrinted>
  <dcterms:created xsi:type="dcterms:W3CDTF">2009-12-01T15:52:26Z</dcterms:created>
  <dcterms:modified xsi:type="dcterms:W3CDTF">2024-01-04T17:38:45Z</dcterms:modified>
</cp:coreProperties>
</file>